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32"/>
  </p:notesMasterIdLst>
  <p:handoutMasterIdLst>
    <p:handoutMasterId r:id="rId33"/>
  </p:handoutMasterIdLst>
  <p:sldIdLst>
    <p:sldId id="257" r:id="rId3"/>
    <p:sldId id="265" r:id="rId4"/>
    <p:sldId id="288" r:id="rId5"/>
    <p:sldId id="286" r:id="rId6"/>
    <p:sldId id="277" r:id="rId7"/>
    <p:sldId id="285" r:id="rId8"/>
    <p:sldId id="279" r:id="rId9"/>
    <p:sldId id="287" r:id="rId10"/>
    <p:sldId id="275" r:id="rId11"/>
    <p:sldId id="292" r:id="rId12"/>
    <p:sldId id="266" r:id="rId13"/>
    <p:sldId id="270" r:id="rId14"/>
    <p:sldId id="271" r:id="rId15"/>
    <p:sldId id="274" r:id="rId16"/>
    <p:sldId id="289" r:id="rId17"/>
    <p:sldId id="272" r:id="rId18"/>
    <p:sldId id="273" r:id="rId19"/>
    <p:sldId id="291" r:id="rId20"/>
    <p:sldId id="290" r:id="rId21"/>
    <p:sldId id="276" r:id="rId22"/>
    <p:sldId id="267" r:id="rId23"/>
    <p:sldId id="295" r:id="rId24"/>
    <p:sldId id="293" r:id="rId25"/>
    <p:sldId id="294" r:id="rId26"/>
    <p:sldId id="280" r:id="rId27"/>
    <p:sldId id="282" r:id="rId28"/>
    <p:sldId id="281" r:id="rId29"/>
    <p:sldId id="268" r:id="rId30"/>
    <p:sldId id="269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629C2E5F-4470-44FE-A92B-7FE01B445028}">
          <p14:sldIdLst>
            <p14:sldId id="257"/>
          </p14:sldIdLst>
        </p14:section>
        <p14:section name="技术预研" id="{4DBB3867-997B-4F3B-978D-52803A865817}">
          <p14:sldIdLst>
            <p14:sldId id="265"/>
            <p14:sldId id="288"/>
            <p14:sldId id="286"/>
            <p14:sldId id="277"/>
            <p14:sldId id="285"/>
            <p14:sldId id="279"/>
            <p14:sldId id="287"/>
            <p14:sldId id="275"/>
          </p14:sldIdLst>
        </p14:section>
        <p14:section name="技术实践——捐款项目" id="{8AFEA28D-3907-458A-A8EB-E8A11C12E52F}">
          <p14:sldIdLst>
            <p14:sldId id="292"/>
            <p14:sldId id="266"/>
            <p14:sldId id="270"/>
            <p14:sldId id="271"/>
            <p14:sldId id="274"/>
            <p14:sldId id="289"/>
            <p14:sldId id="272"/>
            <p14:sldId id="273"/>
            <p14:sldId id="291"/>
            <p14:sldId id="290"/>
            <p14:sldId id="276"/>
          </p14:sldIdLst>
        </p14:section>
        <p14:section name="技术实践——钱包+预言家" id="{886F1F3E-56A5-43C5-B01C-2E06072F107D}">
          <p14:sldIdLst>
            <p14:sldId id="267"/>
            <p14:sldId id="295"/>
            <p14:sldId id="293"/>
            <p14:sldId id="294"/>
            <p14:sldId id="280"/>
            <p14:sldId id="282"/>
            <p14:sldId id="281"/>
          </p14:sldIdLst>
        </p14:section>
        <p14:section name="下阶段计划" id="{B6F90A2B-26B0-4C1E-A4E7-714F9A314D91}">
          <p14:sldIdLst>
            <p14:sldId id="268"/>
          </p14:sldIdLst>
        </p14:section>
        <p14:section name="结尾" id="{FF388874-E0F5-4D62-A0A3-C05BD846533C}">
          <p14:sldIdLst>
            <p14:sldId id="269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C639"/>
    <a:srgbClr val="3D3D36"/>
    <a:srgbClr val="B4AF99"/>
    <a:srgbClr val="797567"/>
    <a:srgbClr val="EFE9CC"/>
    <a:srgbClr val="2B2B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074" autoAdjust="0"/>
  </p:normalViewPr>
  <p:slideViewPr>
    <p:cSldViewPr snapToGrid="0">
      <p:cViewPr varScale="1">
        <p:scale>
          <a:sx n="100" d="100"/>
          <a:sy n="100" d="100"/>
        </p:scale>
        <p:origin x="-666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3822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="" xmlns:a16="http://schemas.microsoft.com/office/drawing/2014/main" id="{EF9BE2F0-9790-4E9C-91F8-3BBB577CA3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5E85078C-8C0B-449A-9FFE-2A4C42EF630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B829A-B1A0-44F0-B6B6-FAD0BAD8BDA1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B20D9C0F-E395-47D4-BD81-D89DF648F37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2766726C-D5A3-40A7-BDAD-3A8921B67E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A74B3-CB5D-4ABA-9B9A-EAED076D29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394644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B10F77-FB70-47DA-997E-39E186DA7F52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AB6E79-101F-4FA5-8A0F-B699B4A3EA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51872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79755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017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38813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97801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528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7563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399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5919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393713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51468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747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478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0255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0375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6432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6892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137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23196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0814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399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3354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1478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FD9569-C187-4072-BFBE-23934D40445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42145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51673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带有标题的内容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="" xmlns:a16="http://schemas.microsoft.com/office/drawing/2014/main" id="{20157218-410D-4ED1-977B-BF89BD7F367D}"/>
              </a:ext>
            </a:extLst>
          </p:cNvPr>
          <p:cNvSpPr/>
          <p:nvPr userDrawn="1"/>
        </p:nvSpPr>
        <p:spPr>
          <a:xfrm flipV="1">
            <a:off x="244719" y="1069339"/>
            <a:ext cx="11702562" cy="102525"/>
          </a:xfrm>
          <a:prstGeom prst="rect">
            <a:avLst/>
          </a:prstGeom>
          <a:solidFill>
            <a:srgbClr val="A4C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: 形状 5">
            <a:extLst>
              <a:ext uri="{FF2B5EF4-FFF2-40B4-BE49-F238E27FC236}">
                <a16:creationId xmlns="" xmlns:a16="http://schemas.microsoft.com/office/drawing/2014/main" id="{5281C78E-9E9A-4354-9D10-73565E987F24}"/>
              </a:ext>
            </a:extLst>
          </p:cNvPr>
          <p:cNvSpPr/>
          <p:nvPr userDrawn="1"/>
        </p:nvSpPr>
        <p:spPr>
          <a:xfrm>
            <a:off x="244719" y="1171864"/>
            <a:ext cx="11702562" cy="5453140"/>
          </a:xfrm>
          <a:custGeom>
            <a:avLst/>
            <a:gdLst>
              <a:gd name="connsiteX0" fmla="*/ 0 w 11702562"/>
              <a:gd name="connsiteY0" fmla="*/ 0 h 5453140"/>
              <a:gd name="connsiteX1" fmla="*/ 76289 w 11702562"/>
              <a:gd name="connsiteY1" fmla="*/ 0 h 5453140"/>
              <a:gd name="connsiteX2" fmla="*/ 11626273 w 11702562"/>
              <a:gd name="connsiteY2" fmla="*/ 0 h 5453140"/>
              <a:gd name="connsiteX3" fmla="*/ 11702562 w 11702562"/>
              <a:gd name="connsiteY3" fmla="*/ 0 h 5453140"/>
              <a:gd name="connsiteX4" fmla="*/ 11702562 w 11702562"/>
              <a:gd name="connsiteY4" fmla="*/ 76289 h 5453140"/>
              <a:gd name="connsiteX5" fmla="*/ 11702562 w 11702562"/>
              <a:gd name="connsiteY5" fmla="*/ 1270000 h 5453140"/>
              <a:gd name="connsiteX6" fmla="*/ 11702562 w 11702562"/>
              <a:gd name="connsiteY6" fmla="*/ 5376851 h 5453140"/>
              <a:gd name="connsiteX7" fmla="*/ 11626273 w 11702562"/>
              <a:gd name="connsiteY7" fmla="*/ 5453140 h 5453140"/>
              <a:gd name="connsiteX8" fmla="*/ 76289 w 11702562"/>
              <a:gd name="connsiteY8" fmla="*/ 5453140 h 5453140"/>
              <a:gd name="connsiteX9" fmla="*/ 0 w 11702562"/>
              <a:gd name="connsiteY9" fmla="*/ 5376851 h 5453140"/>
              <a:gd name="connsiteX10" fmla="*/ 0 w 11702562"/>
              <a:gd name="connsiteY10" fmla="*/ 1270000 h 5453140"/>
              <a:gd name="connsiteX11" fmla="*/ 0 w 11702562"/>
              <a:gd name="connsiteY11" fmla="*/ 76289 h 545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1702562" h="5453140">
                <a:moveTo>
                  <a:pt x="0" y="0"/>
                </a:moveTo>
                <a:lnTo>
                  <a:pt x="76289" y="0"/>
                </a:lnTo>
                <a:lnTo>
                  <a:pt x="11626273" y="0"/>
                </a:lnTo>
                <a:lnTo>
                  <a:pt x="11702562" y="0"/>
                </a:lnTo>
                <a:lnTo>
                  <a:pt x="11702562" y="76289"/>
                </a:lnTo>
                <a:lnTo>
                  <a:pt x="11702562" y="1270000"/>
                </a:lnTo>
                <a:lnTo>
                  <a:pt x="11702562" y="5376851"/>
                </a:lnTo>
                <a:cubicBezTo>
                  <a:pt x="11702562" y="5418984"/>
                  <a:pt x="11668406" y="5453140"/>
                  <a:pt x="11626273" y="5453140"/>
                </a:cubicBezTo>
                <a:lnTo>
                  <a:pt x="76289" y="5453140"/>
                </a:lnTo>
                <a:cubicBezTo>
                  <a:pt x="34156" y="5453140"/>
                  <a:pt x="0" y="5418984"/>
                  <a:pt x="0" y="5376851"/>
                </a:cubicBezTo>
                <a:lnTo>
                  <a:pt x="0" y="1270000"/>
                </a:lnTo>
                <a:lnTo>
                  <a:pt x="0" y="7628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="" xmlns:a16="http://schemas.microsoft.com/office/drawing/2014/main" id="{BCF97BA6-7928-44C0-BFB1-CABF5BBBBC41}"/>
              </a:ext>
            </a:extLst>
          </p:cNvPr>
          <p:cNvSpPr/>
          <p:nvPr userDrawn="1"/>
        </p:nvSpPr>
        <p:spPr>
          <a:xfrm>
            <a:off x="774700" y="419100"/>
            <a:ext cx="127000" cy="508000"/>
          </a:xfrm>
          <a:prstGeom prst="rect">
            <a:avLst/>
          </a:prstGeom>
          <a:solidFill>
            <a:srgbClr val="A4C6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占位符 11">
            <a:extLst>
              <a:ext uri="{FF2B5EF4-FFF2-40B4-BE49-F238E27FC236}">
                <a16:creationId xmlns="" xmlns:a16="http://schemas.microsoft.com/office/drawing/2014/main" id="{130DA6E2-F5C3-4BB2-A8CF-2C0941129C6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3150" y="419100"/>
            <a:ext cx="5232400" cy="50800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>
              <a:defRPr lang="zh-CN" altLang="en-US" sz="1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>
              <a:defRPr lang="zh-CN" altLang="en-US" sz="1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>
              <a:defRPr lang="zh-CN" altLang="en-US" sz="1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>
              <a:defRPr lang="zh-CN" altLang="en-US" sz="1800" b="1" kern="1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881941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579FE1-FC9D-41BD-A99F-D1DB8F151536}" type="datetimeFigureOut">
              <a:rPr lang="zh-CN" altLang="en-US" smtClean="0"/>
              <a:t>2018/9/1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2529A2-6B22-4061-A1F3-E6F33A6F63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0388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25203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6">
            <a:extLst>
              <a:ext uri="{FF2B5EF4-FFF2-40B4-BE49-F238E27FC236}">
                <a16:creationId xmlns="" xmlns:a16="http://schemas.microsoft.com/office/drawing/2014/main" id="{CBFD244D-36BB-4169-A28D-3BFDA6939989}"/>
              </a:ext>
            </a:extLst>
          </p:cNvPr>
          <p:cNvSpPr/>
          <p:nvPr userDrawn="1"/>
        </p:nvSpPr>
        <p:spPr>
          <a:xfrm>
            <a:off x="244719" y="232996"/>
            <a:ext cx="11702562" cy="6392008"/>
          </a:xfrm>
          <a:prstGeom prst="roundRect">
            <a:avLst>
              <a:gd name="adj" fmla="val 1399"/>
            </a:avLst>
          </a:prstGeom>
          <a:solidFill>
            <a:srgbClr val="2B2B2B"/>
          </a:solidFill>
          <a:ln>
            <a:noFill/>
          </a:ln>
          <a:effectLst>
            <a:outerShdw blurRad="139700" dist="76200" dir="2700000" algn="tl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7EE6CA3C-3376-4E90-8DB2-494C1CBA1040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7154862"/>
            <a:ext cx="4181475" cy="981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2020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5" r:id="rId2"/>
    <p:sldLayoutId id="2147483659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59413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B869BC2-96C1-4B98-B026-34ADC3F30F61}"/>
              </a:ext>
            </a:extLst>
          </p:cNvPr>
          <p:cNvSpPr txBox="1"/>
          <p:nvPr/>
        </p:nvSpPr>
        <p:spPr>
          <a:xfrm>
            <a:off x="1531162" y="2231395"/>
            <a:ext cx="515966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spc="1000" dirty="0">
                <a:solidFill>
                  <a:srgbClr val="A4C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区块链</a:t>
            </a:r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技术预研</a:t>
            </a:r>
            <a:endParaRPr lang="en-US" altLang="zh-CN" sz="4000" b="1" spc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000" b="1" spc="1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阶段性</a:t>
            </a:r>
            <a:r>
              <a:rPr lang="zh-CN" altLang="en-US" sz="4000" b="1" spc="1000" dirty="0">
                <a:solidFill>
                  <a:srgbClr val="A4C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E88EA10-AACA-4216-A6AA-E9B9D2317953}"/>
              </a:ext>
            </a:extLst>
          </p:cNvPr>
          <p:cNvSpPr txBox="1"/>
          <p:nvPr/>
        </p:nvSpPr>
        <p:spPr>
          <a:xfrm>
            <a:off x="1531162" y="3724134"/>
            <a:ext cx="32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互联网软件一部预研组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DB1E62AA-F845-4F8F-8B9D-70C94B8C8405}"/>
              </a:ext>
            </a:extLst>
          </p:cNvPr>
          <p:cNvSpPr/>
          <p:nvPr/>
        </p:nvSpPr>
        <p:spPr>
          <a:xfrm>
            <a:off x="1531162" y="1943902"/>
            <a:ext cx="5159665" cy="118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4FDD8EDF-73B3-4848-9D5A-AC23073A4E9C}"/>
              </a:ext>
            </a:extLst>
          </p:cNvPr>
          <p:cNvCxnSpPr>
            <a:cxnSpLocks/>
          </p:cNvCxnSpPr>
          <p:nvPr/>
        </p:nvCxnSpPr>
        <p:spPr>
          <a:xfrm>
            <a:off x="1531162" y="4255125"/>
            <a:ext cx="5159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B46FE14-7303-4970-B22C-30ADD25FE5AA}"/>
              </a:ext>
            </a:extLst>
          </p:cNvPr>
          <p:cNvSpPr txBox="1"/>
          <p:nvPr/>
        </p:nvSpPr>
        <p:spPr>
          <a:xfrm>
            <a:off x="1531162" y="4442200"/>
            <a:ext cx="394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2018/08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28871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19B3DA9-A855-41B0-AA94-4AD1BAE5C803}"/>
              </a:ext>
            </a:extLst>
          </p:cNvPr>
          <p:cNvSpPr/>
          <p:nvPr/>
        </p:nvSpPr>
        <p:spPr>
          <a:xfrm>
            <a:off x="1073150" y="2568138"/>
            <a:ext cx="6937375" cy="33741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项目目的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+mn-ea"/>
              </a:rPr>
              <a:t>熟悉</a:t>
            </a:r>
            <a:r>
              <a:rPr lang="en-US" altLang="zh-CN" dirty="0">
                <a:latin typeface="+mn-ea"/>
              </a:rPr>
              <a:t>Fabric</a:t>
            </a:r>
            <a:r>
              <a:rPr lang="zh-CN" altLang="en-US" dirty="0">
                <a:latin typeface="+mn-ea"/>
              </a:rPr>
              <a:t>项目的整个运作流程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+mn-ea"/>
              </a:rPr>
              <a:t>尝试功能</a:t>
            </a:r>
            <a:r>
              <a:rPr lang="en-US" altLang="zh-CN" dirty="0">
                <a:latin typeface="+mn-ea"/>
              </a:rPr>
              <a:t>API</a:t>
            </a:r>
            <a:r>
              <a:rPr lang="zh-CN" altLang="en-US" dirty="0">
                <a:latin typeface="+mn-ea"/>
              </a:rPr>
              <a:t>的调用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>
                <a:latin typeface="+mn-ea"/>
              </a:rPr>
              <a:t>尝试编写</a:t>
            </a:r>
            <a:r>
              <a:rPr lang="en-US" altLang="zh-CN" dirty="0">
                <a:latin typeface="+mn-ea"/>
              </a:rPr>
              <a:t>Fabric</a:t>
            </a:r>
            <a:r>
              <a:rPr lang="zh-CN" altLang="en-US" dirty="0">
                <a:latin typeface="+mn-ea"/>
              </a:rPr>
              <a:t>项目所支持的链码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项目涉及技术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>
                <a:latin typeface="+mn-ea"/>
              </a:rPr>
              <a:t>Docker</a:t>
            </a:r>
            <a:r>
              <a:rPr lang="zh-CN" altLang="en-US" dirty="0">
                <a:latin typeface="+mn-ea"/>
              </a:rPr>
              <a:t>容器技术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>
                <a:latin typeface="+mn-ea"/>
              </a:rPr>
              <a:t>Fabric</a:t>
            </a:r>
            <a:r>
              <a:rPr lang="zh-CN" altLang="en-US" dirty="0">
                <a:latin typeface="+mn-ea"/>
              </a:rPr>
              <a:t>框架相关</a:t>
            </a:r>
            <a:r>
              <a:rPr lang="en-US" altLang="zh-CN" dirty="0">
                <a:latin typeface="+mn-ea"/>
              </a:rPr>
              <a:t>bash</a:t>
            </a:r>
            <a:r>
              <a:rPr lang="zh-CN" altLang="en-US" dirty="0">
                <a:latin typeface="+mn-ea"/>
              </a:rPr>
              <a:t>命令（</a:t>
            </a:r>
            <a:r>
              <a:rPr lang="en-US" altLang="zh-CN" dirty="0">
                <a:latin typeface="+mn-ea"/>
              </a:rPr>
              <a:t>peer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cryptogen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configtxgen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>
                <a:latin typeface="+mn-ea"/>
              </a:rPr>
              <a:t>Go</a:t>
            </a:r>
            <a:r>
              <a:rPr lang="zh-CN" altLang="en-US" dirty="0">
                <a:latin typeface="+mn-ea"/>
              </a:rPr>
              <a:t>编程语言</a:t>
            </a:r>
            <a:endParaRPr lang="en-US" altLang="zh-CN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E881CEA-4B9A-4AB2-AB8C-5D6B2764E0B4}"/>
              </a:ext>
            </a:extLst>
          </p:cNvPr>
          <p:cNvSpPr txBox="1"/>
          <p:nvPr/>
        </p:nvSpPr>
        <p:spPr>
          <a:xfrm>
            <a:off x="1073150" y="18383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捐款项目</a:t>
            </a:r>
          </a:p>
        </p:txBody>
      </p:sp>
    </p:spTree>
    <p:extLst>
      <p:ext uri="{BB962C8B-B14F-4D97-AF65-F5344CB8AC3E}">
        <p14:creationId xmlns:p14="http://schemas.microsoft.com/office/powerpoint/2010/main" val="204219809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pic>
        <p:nvPicPr>
          <p:cNvPr id="4" name="device-2018-08-30-154501">
            <a:hlinkClick r:id="" action="ppaction://media"/>
            <a:extLst>
              <a:ext uri="{FF2B5EF4-FFF2-40B4-BE49-F238E27FC236}">
                <a16:creationId xmlns="" xmlns:a16="http://schemas.microsoft.com/office/drawing/2014/main" id="{EC53600A-A705-4070-A14F-1FB5A300DE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17361" y="1199635"/>
            <a:ext cx="3016015" cy="5361803"/>
          </a:xfrm>
          <a:prstGeom prst="rect">
            <a:avLst/>
          </a:prstGeom>
        </p:spPr>
      </p:pic>
      <p:grpSp>
        <p:nvGrpSpPr>
          <p:cNvPr id="18" name="组合 17">
            <a:extLst>
              <a:ext uri="{FF2B5EF4-FFF2-40B4-BE49-F238E27FC236}">
                <a16:creationId xmlns="" xmlns:a16="http://schemas.microsoft.com/office/drawing/2014/main" id="{85F83AFC-9C46-418C-B28D-C893C5F6F55B}"/>
              </a:ext>
            </a:extLst>
          </p:cNvPr>
          <p:cNvGrpSpPr/>
          <p:nvPr/>
        </p:nvGrpSpPr>
        <p:grpSpPr>
          <a:xfrm>
            <a:off x="6096000" y="1841672"/>
            <a:ext cx="3437045" cy="4077727"/>
            <a:chOff x="6540103" y="1680520"/>
            <a:chExt cx="3437045" cy="4077727"/>
          </a:xfrm>
        </p:grpSpPr>
        <p:sp>
          <p:nvSpPr>
            <p:cNvPr id="6" name="矩形: 圆角 5">
              <a:extLst>
                <a:ext uri="{FF2B5EF4-FFF2-40B4-BE49-F238E27FC236}">
                  <a16:creationId xmlns="" xmlns:a16="http://schemas.microsoft.com/office/drawing/2014/main" id="{DB750C83-9EE1-4669-9A3F-7D01BF3E171E}"/>
                </a:ext>
              </a:extLst>
            </p:cNvPr>
            <p:cNvSpPr/>
            <p:nvPr/>
          </p:nvSpPr>
          <p:spPr>
            <a:xfrm>
              <a:off x="6540103" y="1680520"/>
              <a:ext cx="3437045" cy="6919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查看项目详情</a:t>
              </a:r>
            </a:p>
          </p:txBody>
        </p:sp>
        <p:sp>
          <p:nvSpPr>
            <p:cNvPr id="7" name="矩形: 圆角 6">
              <a:extLst>
                <a:ext uri="{FF2B5EF4-FFF2-40B4-BE49-F238E27FC236}">
                  <a16:creationId xmlns="" xmlns:a16="http://schemas.microsoft.com/office/drawing/2014/main" id="{6EF5EB73-3C50-49F9-8F0E-067C7E010819}"/>
                </a:ext>
              </a:extLst>
            </p:cNvPr>
            <p:cNvSpPr/>
            <p:nvPr/>
          </p:nvSpPr>
          <p:spPr>
            <a:xfrm>
              <a:off x="6540103" y="2809103"/>
              <a:ext cx="3437045" cy="6919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查看当前收支记录</a:t>
              </a:r>
            </a:p>
          </p:txBody>
        </p:sp>
        <p:sp>
          <p:nvSpPr>
            <p:cNvPr id="8" name="矩形: 圆角 7">
              <a:extLst>
                <a:ext uri="{FF2B5EF4-FFF2-40B4-BE49-F238E27FC236}">
                  <a16:creationId xmlns="" xmlns:a16="http://schemas.microsoft.com/office/drawing/2014/main" id="{2FF4DB37-A385-4455-84F7-D65DDA4EFBEC}"/>
                </a:ext>
              </a:extLst>
            </p:cNvPr>
            <p:cNvSpPr/>
            <p:nvPr/>
          </p:nvSpPr>
          <p:spPr>
            <a:xfrm>
              <a:off x="6540103" y="3937686"/>
              <a:ext cx="3437045" cy="6919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捐出善款</a:t>
              </a:r>
            </a:p>
          </p:txBody>
        </p:sp>
        <p:sp>
          <p:nvSpPr>
            <p:cNvPr id="9" name="矩形: 圆角 8">
              <a:extLst>
                <a:ext uri="{FF2B5EF4-FFF2-40B4-BE49-F238E27FC236}">
                  <a16:creationId xmlns="" xmlns:a16="http://schemas.microsoft.com/office/drawing/2014/main" id="{9B63BD33-FB3F-419B-8392-79A50D6E0A4F}"/>
                </a:ext>
              </a:extLst>
            </p:cNvPr>
            <p:cNvSpPr/>
            <p:nvPr/>
          </p:nvSpPr>
          <p:spPr>
            <a:xfrm>
              <a:off x="6540103" y="5066269"/>
              <a:ext cx="3437045" cy="69197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重新查看当前数据和记录</a:t>
              </a:r>
            </a:p>
          </p:txBody>
        </p:sp>
        <p:cxnSp>
          <p:nvCxnSpPr>
            <p:cNvPr id="11" name="直接箭头连接符 10">
              <a:extLst>
                <a:ext uri="{FF2B5EF4-FFF2-40B4-BE49-F238E27FC236}">
                  <a16:creationId xmlns="" xmlns:a16="http://schemas.microsoft.com/office/drawing/2014/main" id="{BE2642E8-B7D8-4293-AC41-0DB339CF8FDB}"/>
                </a:ext>
              </a:extLst>
            </p:cNvPr>
            <p:cNvCxnSpPr>
              <a:stCxn id="6" idx="2"/>
              <a:endCxn id="7" idx="0"/>
            </p:cNvCxnSpPr>
            <p:nvPr/>
          </p:nvCxnSpPr>
          <p:spPr>
            <a:xfrm>
              <a:off x="8258626" y="2372498"/>
              <a:ext cx="0" cy="436605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箭头连接符 11">
              <a:extLst>
                <a:ext uri="{FF2B5EF4-FFF2-40B4-BE49-F238E27FC236}">
                  <a16:creationId xmlns="" xmlns:a16="http://schemas.microsoft.com/office/drawing/2014/main" id="{7ED8F31D-1795-4032-BB34-8F8AB0C2D0CC}"/>
                </a:ext>
              </a:extLst>
            </p:cNvPr>
            <p:cNvCxnSpPr>
              <a:cxnSpLocks/>
              <a:stCxn id="7" idx="2"/>
              <a:endCxn id="8" idx="0"/>
            </p:cNvCxnSpPr>
            <p:nvPr/>
          </p:nvCxnSpPr>
          <p:spPr>
            <a:xfrm>
              <a:off x="8258626" y="3501081"/>
              <a:ext cx="0" cy="436605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箭头连接符 14">
              <a:extLst>
                <a:ext uri="{FF2B5EF4-FFF2-40B4-BE49-F238E27FC236}">
                  <a16:creationId xmlns="" xmlns:a16="http://schemas.microsoft.com/office/drawing/2014/main" id="{C1DFCFED-CE6E-46F9-BF14-6123FCC0D81D}"/>
                </a:ext>
              </a:extLst>
            </p:cNvPr>
            <p:cNvCxnSpPr>
              <a:cxnSpLocks/>
              <a:stCxn id="8" idx="2"/>
              <a:endCxn id="9" idx="0"/>
            </p:cNvCxnSpPr>
            <p:nvPr/>
          </p:nvCxnSpPr>
          <p:spPr>
            <a:xfrm>
              <a:off x="8258626" y="4629664"/>
              <a:ext cx="0" cy="436605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12678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10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5156F671-8904-4B49-99F5-F3EEED6A8B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220" y="1199634"/>
            <a:ext cx="3011156" cy="536180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3176B59-1E1B-4DA2-A65D-1BE95F916F8C}"/>
              </a:ext>
            </a:extLst>
          </p:cNvPr>
          <p:cNvSpPr txBox="1"/>
          <p:nvPr/>
        </p:nvSpPr>
        <p:spPr>
          <a:xfrm>
            <a:off x="4686302" y="3465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项目资金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CD290DB8-550B-446E-B83A-B9FE7A401EE7}"/>
              </a:ext>
            </a:extLst>
          </p:cNvPr>
          <p:cNvSpPr txBox="1"/>
          <p:nvPr/>
        </p:nvSpPr>
        <p:spPr>
          <a:xfrm>
            <a:off x="4686302" y="42271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项目名称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E61BE2D-1C35-40AE-BDED-58062A038D1D}"/>
              </a:ext>
            </a:extLst>
          </p:cNvPr>
          <p:cNvSpPr txBox="1"/>
          <p:nvPr/>
        </p:nvSpPr>
        <p:spPr>
          <a:xfrm>
            <a:off x="4686302" y="459647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项目信息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="" xmlns:a16="http://schemas.microsoft.com/office/drawing/2014/main" id="{5A4EACE7-9B72-453C-8EEB-87138533259A}"/>
              </a:ext>
            </a:extLst>
          </p:cNvPr>
          <p:cNvGrpSpPr/>
          <p:nvPr/>
        </p:nvGrpSpPr>
        <p:grpSpPr>
          <a:xfrm>
            <a:off x="3309503" y="3517647"/>
            <a:ext cx="1376797" cy="264318"/>
            <a:chOff x="6224154" y="3546222"/>
            <a:chExt cx="1984664" cy="264318"/>
          </a:xfrm>
        </p:grpSpPr>
        <p:cxnSp>
          <p:nvCxnSpPr>
            <p:cNvPr id="7" name="直接连接符 6">
              <a:extLst>
                <a:ext uri="{FF2B5EF4-FFF2-40B4-BE49-F238E27FC236}">
                  <a16:creationId xmlns="" xmlns:a16="http://schemas.microsoft.com/office/drawing/2014/main" id="{BA5768FF-7D84-4EB1-9869-B33C74BB6EBA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="" xmlns:a16="http://schemas.microsoft.com/office/drawing/2014/main" id="{DB1B872E-289E-48AE-B8EB-AC00E17F94B7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>
            <a:extLst>
              <a:ext uri="{FF2B5EF4-FFF2-40B4-BE49-F238E27FC236}">
                <a16:creationId xmlns="" xmlns:a16="http://schemas.microsoft.com/office/drawing/2014/main" id="{FCD8EE69-EB28-444C-823C-767C11CE45EC}"/>
              </a:ext>
            </a:extLst>
          </p:cNvPr>
          <p:cNvGrpSpPr/>
          <p:nvPr/>
        </p:nvGrpSpPr>
        <p:grpSpPr>
          <a:xfrm>
            <a:off x="2905130" y="4279647"/>
            <a:ext cx="1781162" cy="264318"/>
            <a:chOff x="6224154" y="3546222"/>
            <a:chExt cx="1984664" cy="264318"/>
          </a:xfrm>
        </p:grpSpPr>
        <p:cxnSp>
          <p:nvCxnSpPr>
            <p:cNvPr id="13" name="直接连接符 12">
              <a:extLst>
                <a:ext uri="{FF2B5EF4-FFF2-40B4-BE49-F238E27FC236}">
                  <a16:creationId xmlns="" xmlns:a16="http://schemas.microsoft.com/office/drawing/2014/main" id="{2F4D5AA6-1BB6-4256-86C3-EDC816353DB6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>
              <a:extLst>
                <a:ext uri="{FF2B5EF4-FFF2-40B4-BE49-F238E27FC236}">
                  <a16:creationId xmlns="" xmlns:a16="http://schemas.microsoft.com/office/drawing/2014/main" id="{BC7F48D0-5E43-4CBF-BE0F-E694FE18CE61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组合 15">
            <a:extLst>
              <a:ext uri="{FF2B5EF4-FFF2-40B4-BE49-F238E27FC236}">
                <a16:creationId xmlns="" xmlns:a16="http://schemas.microsoft.com/office/drawing/2014/main" id="{9E314D48-ACA9-48A0-8D41-DD25F345EE93}"/>
              </a:ext>
            </a:extLst>
          </p:cNvPr>
          <p:cNvGrpSpPr/>
          <p:nvPr/>
        </p:nvGrpSpPr>
        <p:grpSpPr>
          <a:xfrm>
            <a:off x="3714750" y="4648979"/>
            <a:ext cx="971542" cy="264318"/>
            <a:chOff x="6224154" y="3546222"/>
            <a:chExt cx="1984664" cy="264318"/>
          </a:xfrm>
        </p:grpSpPr>
        <p:cxnSp>
          <p:nvCxnSpPr>
            <p:cNvPr id="17" name="直接连接符 16">
              <a:extLst>
                <a:ext uri="{FF2B5EF4-FFF2-40B4-BE49-F238E27FC236}">
                  <a16:creationId xmlns="" xmlns:a16="http://schemas.microsoft.com/office/drawing/2014/main" id="{FF37250F-C4CD-4822-AE0B-567BCA714845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>
              <a:extLst>
                <a:ext uri="{FF2B5EF4-FFF2-40B4-BE49-F238E27FC236}">
                  <a16:creationId xmlns="" xmlns:a16="http://schemas.microsoft.com/office/drawing/2014/main" id="{5685D94D-DF90-4032-81B9-CD2BB58C9B83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组合 19">
            <a:extLst>
              <a:ext uri="{FF2B5EF4-FFF2-40B4-BE49-F238E27FC236}">
                <a16:creationId xmlns="" xmlns:a16="http://schemas.microsoft.com/office/drawing/2014/main" id="{2CF638F8-5494-4505-B6E1-A6EBC37C18BA}"/>
              </a:ext>
            </a:extLst>
          </p:cNvPr>
          <p:cNvGrpSpPr/>
          <p:nvPr/>
        </p:nvGrpSpPr>
        <p:grpSpPr>
          <a:xfrm>
            <a:off x="2905129" y="5618780"/>
            <a:ext cx="1781149" cy="264318"/>
            <a:chOff x="6224154" y="3546222"/>
            <a:chExt cx="1984664" cy="264318"/>
          </a:xfrm>
        </p:grpSpPr>
        <p:cxnSp>
          <p:nvCxnSpPr>
            <p:cNvPr id="21" name="直接连接符 20">
              <a:extLst>
                <a:ext uri="{FF2B5EF4-FFF2-40B4-BE49-F238E27FC236}">
                  <a16:creationId xmlns="" xmlns:a16="http://schemas.microsoft.com/office/drawing/2014/main" id="{5529E840-525E-48DF-BD99-4F814342AE2D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="" xmlns:a16="http://schemas.microsoft.com/office/drawing/2014/main" id="{3511255B-8D90-4683-A528-4DD80766C181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CE615D73-3B5B-41CB-8B90-BB2D5F4ABB29}"/>
              </a:ext>
            </a:extLst>
          </p:cNvPr>
          <p:cNvSpPr txBox="1"/>
          <p:nvPr/>
        </p:nvSpPr>
        <p:spPr>
          <a:xfrm>
            <a:off x="4686302" y="556627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项目机构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="" xmlns:a16="http://schemas.microsoft.com/office/drawing/2014/main" id="{035B63AD-B8DB-48EE-82D8-C4921DCE4E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8626" y="1199634"/>
            <a:ext cx="3011156" cy="5364905"/>
          </a:xfrm>
          <a:prstGeom prst="rect">
            <a:avLst/>
          </a:prstGeom>
        </p:spPr>
      </p:pic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846B755F-5C3E-4C4B-8C31-7C76C3161B4D}"/>
              </a:ext>
            </a:extLst>
          </p:cNvPr>
          <p:cNvGrpSpPr/>
          <p:nvPr/>
        </p:nvGrpSpPr>
        <p:grpSpPr>
          <a:xfrm flipH="1">
            <a:off x="7505700" y="2039367"/>
            <a:ext cx="858150" cy="264318"/>
            <a:chOff x="6224154" y="3546222"/>
            <a:chExt cx="1984664" cy="264318"/>
          </a:xfrm>
        </p:grpSpPr>
        <p:cxnSp>
          <p:nvCxnSpPr>
            <p:cNvPr id="27" name="直接连接符 26">
              <a:extLst>
                <a:ext uri="{FF2B5EF4-FFF2-40B4-BE49-F238E27FC236}">
                  <a16:creationId xmlns="" xmlns:a16="http://schemas.microsoft.com/office/drawing/2014/main" id="{22A5C616-F6A0-496B-BD82-2A1D57243464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>
              <a:extLst>
                <a:ext uri="{FF2B5EF4-FFF2-40B4-BE49-F238E27FC236}">
                  <a16:creationId xmlns="" xmlns:a16="http://schemas.microsoft.com/office/drawing/2014/main" id="{9494E115-18E7-4764-8721-22FE7E426259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组合 28">
            <a:extLst>
              <a:ext uri="{FF2B5EF4-FFF2-40B4-BE49-F238E27FC236}">
                <a16:creationId xmlns="" xmlns:a16="http://schemas.microsoft.com/office/drawing/2014/main" id="{885AD302-2A91-4E1C-A99D-EF15E74722DC}"/>
              </a:ext>
            </a:extLst>
          </p:cNvPr>
          <p:cNvGrpSpPr/>
          <p:nvPr/>
        </p:nvGrpSpPr>
        <p:grpSpPr>
          <a:xfrm flipH="1">
            <a:off x="7505700" y="3616217"/>
            <a:ext cx="858150" cy="264318"/>
            <a:chOff x="6224154" y="3546222"/>
            <a:chExt cx="1984664" cy="264318"/>
          </a:xfrm>
        </p:grpSpPr>
        <p:cxnSp>
          <p:nvCxnSpPr>
            <p:cNvPr id="30" name="直接连接符 29">
              <a:extLst>
                <a:ext uri="{FF2B5EF4-FFF2-40B4-BE49-F238E27FC236}">
                  <a16:creationId xmlns="" xmlns:a16="http://schemas.microsoft.com/office/drawing/2014/main" id="{DAC0DD37-59BA-48F7-BC63-605D1AFD687A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>
              <a:extLst>
                <a:ext uri="{FF2B5EF4-FFF2-40B4-BE49-F238E27FC236}">
                  <a16:creationId xmlns="" xmlns:a16="http://schemas.microsoft.com/office/drawing/2014/main" id="{482A51AA-6B40-4DE3-A6F4-5CC93D8D35A8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组合 31">
            <a:extLst>
              <a:ext uri="{FF2B5EF4-FFF2-40B4-BE49-F238E27FC236}">
                <a16:creationId xmlns="" xmlns:a16="http://schemas.microsoft.com/office/drawing/2014/main" id="{975E9F3E-4CF9-4E83-A28F-234CB5EDF654}"/>
              </a:ext>
            </a:extLst>
          </p:cNvPr>
          <p:cNvGrpSpPr/>
          <p:nvPr/>
        </p:nvGrpSpPr>
        <p:grpSpPr>
          <a:xfrm flipH="1">
            <a:off x="7505700" y="5041157"/>
            <a:ext cx="858150" cy="264318"/>
            <a:chOff x="6224154" y="3546222"/>
            <a:chExt cx="1984664" cy="264318"/>
          </a:xfrm>
        </p:grpSpPr>
        <p:cxnSp>
          <p:nvCxnSpPr>
            <p:cNvPr id="33" name="直接连接符 32">
              <a:extLst>
                <a:ext uri="{FF2B5EF4-FFF2-40B4-BE49-F238E27FC236}">
                  <a16:creationId xmlns="" xmlns:a16="http://schemas.microsoft.com/office/drawing/2014/main" id="{E9841EA6-CBD0-4D6E-BFF3-44CEA888F2A7}"/>
                </a:ext>
              </a:extLst>
            </p:cNvPr>
            <p:cNvCxnSpPr/>
            <p:nvPr/>
          </p:nvCxnSpPr>
          <p:spPr>
            <a:xfrm>
              <a:off x="6224154" y="3678381"/>
              <a:ext cx="1984664" cy="0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>
              <a:extLst>
                <a:ext uri="{FF2B5EF4-FFF2-40B4-BE49-F238E27FC236}">
                  <a16:creationId xmlns="" xmlns:a16="http://schemas.microsoft.com/office/drawing/2014/main" id="{D9A884B2-2D86-4E1D-BA75-4FE0C96F4E1E}"/>
                </a:ext>
              </a:extLst>
            </p:cNvPr>
            <p:cNvCxnSpPr/>
            <p:nvPr/>
          </p:nvCxnSpPr>
          <p:spPr>
            <a:xfrm>
              <a:off x="6224154" y="3546222"/>
              <a:ext cx="0" cy="264318"/>
            </a:xfrm>
            <a:prstGeom prst="line">
              <a:avLst/>
            </a:prstGeom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54265B36-DDC1-422F-B501-274F72BC53D5}"/>
              </a:ext>
            </a:extLst>
          </p:cNvPr>
          <p:cNvSpPr txBox="1"/>
          <p:nvPr/>
        </p:nvSpPr>
        <p:spPr>
          <a:xfrm>
            <a:off x="6397703" y="198782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交易金额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0C881D1-E085-4701-8863-C9618B53A4BF}"/>
              </a:ext>
            </a:extLst>
          </p:cNvPr>
          <p:cNvSpPr txBox="1"/>
          <p:nvPr/>
        </p:nvSpPr>
        <p:spPr>
          <a:xfrm>
            <a:off x="6397703" y="35637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交易接收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11ED295A-C5FD-4FF7-AC0D-CB5AA594A0A6}"/>
              </a:ext>
            </a:extLst>
          </p:cNvPr>
          <p:cNvSpPr txBox="1"/>
          <p:nvPr/>
        </p:nvSpPr>
        <p:spPr>
          <a:xfrm>
            <a:off x="6397703" y="49886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交易详情</a:t>
            </a:r>
          </a:p>
        </p:txBody>
      </p:sp>
    </p:spTree>
    <p:extLst>
      <p:ext uri="{BB962C8B-B14F-4D97-AF65-F5344CB8AC3E}">
        <p14:creationId xmlns:p14="http://schemas.microsoft.com/office/powerpoint/2010/main" val="188337976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F3DCBA1F-D9AE-45F6-95F5-2A1E01AEDE5F}"/>
              </a:ext>
            </a:extLst>
          </p:cNvPr>
          <p:cNvSpPr txBox="1"/>
          <p:nvPr/>
        </p:nvSpPr>
        <p:spPr>
          <a:xfrm>
            <a:off x="2565400" y="54872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慈善项目数据结构</a:t>
            </a:r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139A8214-5103-4EF1-AC5D-7E670689B216}"/>
              </a:ext>
            </a:extLst>
          </p:cNvPr>
          <p:cNvSpPr/>
          <p:nvPr/>
        </p:nvSpPr>
        <p:spPr>
          <a:xfrm>
            <a:off x="2138326" y="1758950"/>
            <a:ext cx="2878174" cy="3340100"/>
          </a:xfrm>
          <a:prstGeom prst="roundRect">
            <a:avLst>
              <a:gd name="adj" fmla="val 4509"/>
            </a:avLst>
          </a:prstGeom>
          <a:solidFill>
            <a:srgbClr val="3D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83176B59-1E1B-4DA2-A65D-1BE95F916F8C}"/>
              </a:ext>
            </a:extLst>
          </p:cNvPr>
          <p:cNvSpPr txBox="1"/>
          <p:nvPr/>
        </p:nvSpPr>
        <p:spPr>
          <a:xfrm>
            <a:off x="2859789" y="3240525"/>
            <a:ext cx="143524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项目资金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="" xmlns:a16="http://schemas.microsoft.com/office/drawing/2014/main" id="{CD290DB8-550B-446E-B83A-B9FE7A401EE7}"/>
              </a:ext>
            </a:extLst>
          </p:cNvPr>
          <p:cNvSpPr txBox="1"/>
          <p:nvPr/>
        </p:nvSpPr>
        <p:spPr>
          <a:xfrm>
            <a:off x="2859789" y="2674918"/>
            <a:ext cx="143524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项目名称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7E61BE2D-1C35-40AE-BDED-58062A038D1D}"/>
              </a:ext>
            </a:extLst>
          </p:cNvPr>
          <p:cNvSpPr txBox="1"/>
          <p:nvPr/>
        </p:nvSpPr>
        <p:spPr>
          <a:xfrm>
            <a:off x="2859789" y="3806132"/>
            <a:ext cx="143524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项目信息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="" xmlns:a16="http://schemas.microsoft.com/office/drawing/2014/main" id="{CE615D73-3B5B-41CB-8B90-BB2D5F4ABB29}"/>
              </a:ext>
            </a:extLst>
          </p:cNvPr>
          <p:cNvSpPr txBox="1"/>
          <p:nvPr/>
        </p:nvSpPr>
        <p:spPr>
          <a:xfrm>
            <a:off x="2859789" y="4371738"/>
            <a:ext cx="1435248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项目机构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5A72B7EB-F50B-4FE5-857F-22A7EBCDAFBF}"/>
              </a:ext>
            </a:extLst>
          </p:cNvPr>
          <p:cNvSpPr txBox="1"/>
          <p:nvPr/>
        </p:nvSpPr>
        <p:spPr>
          <a:xfrm>
            <a:off x="2859789" y="2109311"/>
            <a:ext cx="1435248" cy="369332"/>
          </a:xfrm>
          <a:prstGeom prst="rect">
            <a:avLst/>
          </a:prstGeom>
          <a:noFill/>
          <a:ln>
            <a:solidFill>
              <a:srgbClr val="A4C639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A4C639"/>
                </a:solidFill>
              </a:rPr>
              <a:t>项目编号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="" xmlns:a16="http://schemas.microsoft.com/office/drawing/2014/main" id="{AACF927C-E570-4B18-9F24-7D74091B8AE3}"/>
              </a:ext>
            </a:extLst>
          </p:cNvPr>
          <p:cNvSpPr/>
          <p:nvPr/>
        </p:nvSpPr>
        <p:spPr>
          <a:xfrm>
            <a:off x="7175500" y="1762759"/>
            <a:ext cx="2878174" cy="3340100"/>
          </a:xfrm>
          <a:prstGeom prst="roundRect">
            <a:avLst>
              <a:gd name="adj" fmla="val 4509"/>
            </a:avLst>
          </a:prstGeom>
          <a:solidFill>
            <a:srgbClr val="3D3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="" xmlns:a16="http://schemas.microsoft.com/office/drawing/2014/main" id="{54265B36-DDC1-422F-B501-274F72BC53D5}"/>
              </a:ext>
            </a:extLst>
          </p:cNvPr>
          <p:cNvSpPr txBox="1"/>
          <p:nvPr/>
        </p:nvSpPr>
        <p:spPr>
          <a:xfrm>
            <a:off x="7896963" y="2678727"/>
            <a:ext cx="14352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交易金额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="" xmlns:a16="http://schemas.microsoft.com/office/drawing/2014/main" id="{70C881D1-E085-4701-8863-C9618B53A4BF}"/>
              </a:ext>
            </a:extLst>
          </p:cNvPr>
          <p:cNvSpPr txBox="1"/>
          <p:nvPr/>
        </p:nvSpPr>
        <p:spPr>
          <a:xfrm>
            <a:off x="7896963" y="3809941"/>
            <a:ext cx="14352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交易接收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11ED295A-C5FD-4FF7-AC0D-CB5AA594A0A6}"/>
              </a:ext>
            </a:extLst>
          </p:cNvPr>
          <p:cNvSpPr txBox="1"/>
          <p:nvPr/>
        </p:nvSpPr>
        <p:spPr>
          <a:xfrm>
            <a:off x="7896963" y="4375547"/>
            <a:ext cx="1435245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交易详情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="" xmlns:a16="http://schemas.microsoft.com/office/drawing/2014/main" id="{3A3DC110-B8A9-438F-A523-22184CC282E5}"/>
              </a:ext>
            </a:extLst>
          </p:cNvPr>
          <p:cNvSpPr txBox="1"/>
          <p:nvPr/>
        </p:nvSpPr>
        <p:spPr>
          <a:xfrm>
            <a:off x="7896963" y="2113120"/>
            <a:ext cx="1435247" cy="369332"/>
          </a:xfrm>
          <a:prstGeom prst="rect">
            <a:avLst/>
          </a:prstGeom>
          <a:noFill/>
          <a:ln>
            <a:solidFill>
              <a:srgbClr val="A4C639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rgbClr val="A4C639"/>
                </a:solidFill>
              </a:rPr>
              <a:t>交易编号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="" xmlns:a16="http://schemas.microsoft.com/office/drawing/2014/main" id="{C78A6159-CBFC-4502-B89D-1B914D770336}"/>
              </a:ext>
            </a:extLst>
          </p:cNvPr>
          <p:cNvSpPr txBox="1"/>
          <p:nvPr/>
        </p:nvSpPr>
        <p:spPr>
          <a:xfrm>
            <a:off x="7896963" y="3244334"/>
            <a:ext cx="1435246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交易发起</a:t>
            </a:r>
          </a:p>
        </p:txBody>
      </p:sp>
      <p:sp>
        <p:nvSpPr>
          <p:cNvPr id="45" name="文本框 44">
            <a:extLst>
              <a:ext uri="{FF2B5EF4-FFF2-40B4-BE49-F238E27FC236}">
                <a16:creationId xmlns="" xmlns:a16="http://schemas.microsoft.com/office/drawing/2014/main" id="{A3F49808-E543-4B1A-B4BD-B0D476104BBF}"/>
              </a:ext>
            </a:extLst>
          </p:cNvPr>
          <p:cNvSpPr txBox="1"/>
          <p:nvPr/>
        </p:nvSpPr>
        <p:spPr>
          <a:xfrm>
            <a:off x="7598922" y="548723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慈善交易数据结构</a:t>
            </a:r>
          </a:p>
        </p:txBody>
      </p:sp>
    </p:spTree>
    <p:extLst>
      <p:ext uri="{BB962C8B-B14F-4D97-AF65-F5344CB8AC3E}">
        <p14:creationId xmlns:p14="http://schemas.microsoft.com/office/powerpoint/2010/main" val="132190012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DE5B36EB-35AF-41E4-9BFA-6CD044B1B003}"/>
              </a:ext>
            </a:extLst>
          </p:cNvPr>
          <p:cNvSpPr txBox="1"/>
          <p:nvPr/>
        </p:nvSpPr>
        <p:spPr>
          <a:xfrm>
            <a:off x="5426585" y="4743727"/>
            <a:ext cx="1338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/>
              <a:t>链码功能集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8F61B679-C31B-43BB-8DA2-6970EFCF881B}"/>
              </a:ext>
            </a:extLst>
          </p:cNvPr>
          <p:cNvSpPr txBox="1"/>
          <p:nvPr/>
        </p:nvSpPr>
        <p:spPr>
          <a:xfrm>
            <a:off x="3499526" y="1749841"/>
            <a:ext cx="22726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/>
              <a:t>慈善项目数据结构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="" xmlns:a16="http://schemas.microsoft.com/office/drawing/2014/main" id="{70056558-8982-430D-A620-C060C126DBC8}"/>
              </a:ext>
            </a:extLst>
          </p:cNvPr>
          <p:cNvSpPr txBox="1"/>
          <p:nvPr/>
        </p:nvSpPr>
        <p:spPr>
          <a:xfrm>
            <a:off x="6419851" y="1749841"/>
            <a:ext cx="227262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>
            <a:defPPr>
              <a:defRPr lang="zh-CN"/>
            </a:defPPr>
            <a:lvl1pPr algn="ctr"/>
          </a:lstStyle>
          <a:p>
            <a:r>
              <a:rPr lang="zh-CN" altLang="en-US" dirty="0"/>
              <a:t>慈善交易数据结构</a:t>
            </a:r>
          </a:p>
        </p:txBody>
      </p:sp>
      <p:sp>
        <p:nvSpPr>
          <p:cNvPr id="4" name="椭圆 3">
            <a:extLst>
              <a:ext uri="{FF2B5EF4-FFF2-40B4-BE49-F238E27FC236}">
                <a16:creationId xmlns="" xmlns:a16="http://schemas.microsoft.com/office/drawing/2014/main" id="{80C85E5D-9AC5-49F9-AED6-6D731F80EFD5}"/>
              </a:ext>
            </a:extLst>
          </p:cNvPr>
          <p:cNvSpPr/>
          <p:nvPr/>
        </p:nvSpPr>
        <p:spPr>
          <a:xfrm>
            <a:off x="2005012" y="2843212"/>
            <a:ext cx="1171575" cy="1171575"/>
          </a:xfrm>
          <a:prstGeom prst="ellipse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查询</a:t>
            </a:r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AD15F7AA-4E8F-48D2-8E6A-1FE86B8982FE}"/>
              </a:ext>
            </a:extLst>
          </p:cNvPr>
          <p:cNvSpPr/>
          <p:nvPr/>
        </p:nvSpPr>
        <p:spPr>
          <a:xfrm>
            <a:off x="4234166" y="2843212"/>
            <a:ext cx="1171575" cy="1171575"/>
          </a:xfrm>
          <a:prstGeom prst="ellipse">
            <a:avLst/>
          </a:prstGeom>
          <a:solidFill>
            <a:srgbClr val="79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添加</a:t>
            </a:r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B37BBAC3-845C-4665-A1F9-778EB207DFA9}"/>
              </a:ext>
            </a:extLst>
          </p:cNvPr>
          <p:cNvSpPr/>
          <p:nvPr/>
        </p:nvSpPr>
        <p:spPr>
          <a:xfrm>
            <a:off x="6463320" y="2843212"/>
            <a:ext cx="1171575" cy="1171575"/>
          </a:xfrm>
          <a:prstGeom prst="ellipse">
            <a:avLst/>
          </a:prstGeom>
          <a:solidFill>
            <a:srgbClr val="79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修改</a:t>
            </a:r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AA0E22FE-C768-453A-B503-349914E2DBC4}"/>
              </a:ext>
            </a:extLst>
          </p:cNvPr>
          <p:cNvSpPr/>
          <p:nvPr/>
        </p:nvSpPr>
        <p:spPr>
          <a:xfrm>
            <a:off x="8692475" y="2843212"/>
            <a:ext cx="1171575" cy="1171575"/>
          </a:xfrm>
          <a:prstGeom prst="ellipse">
            <a:avLst/>
          </a:prstGeom>
          <a:solidFill>
            <a:srgbClr val="79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删除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="" xmlns:a16="http://schemas.microsoft.com/office/drawing/2014/main" id="{F26A2C47-02AB-4DEF-A91F-5BA9200460E9}"/>
              </a:ext>
            </a:extLst>
          </p:cNvPr>
          <p:cNvSpPr txBox="1"/>
          <p:nvPr/>
        </p:nvSpPr>
        <p:spPr>
          <a:xfrm>
            <a:off x="4840688" y="5467010"/>
            <a:ext cx="25106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["queryIn","project001"]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4141805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9978114F-074F-4565-AA69-DC80905A8C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150" y="1968500"/>
            <a:ext cx="9754280" cy="112395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="" xmlns:a16="http://schemas.microsoft.com/office/drawing/2014/main" id="{2469472C-A72C-44ED-9F2C-B7CABE260DAF}"/>
              </a:ext>
            </a:extLst>
          </p:cNvPr>
          <p:cNvSpPr/>
          <p:nvPr/>
        </p:nvSpPr>
        <p:spPr>
          <a:xfrm>
            <a:off x="1073150" y="3256687"/>
            <a:ext cx="8718550" cy="16775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dirty="0">
                <a:latin typeface="+mn-ea"/>
              </a:rPr>
              <a:t>每个链码都要实现以上的</a:t>
            </a:r>
            <a:r>
              <a:rPr lang="en-US" altLang="zh-CN" dirty="0" err="1">
                <a:latin typeface="+mn-ea"/>
              </a:rPr>
              <a:t>Chaincode</a:t>
            </a:r>
            <a:r>
              <a:rPr lang="zh-CN" altLang="en-US" dirty="0">
                <a:latin typeface="+mn-ea"/>
              </a:rPr>
              <a:t>接口（以</a:t>
            </a:r>
            <a:r>
              <a:rPr lang="en-US" altLang="zh-CN" dirty="0">
                <a:latin typeface="+mn-ea"/>
              </a:rPr>
              <a:t>Go</a:t>
            </a:r>
            <a:r>
              <a:rPr lang="zh-CN" altLang="en-US" dirty="0">
                <a:latin typeface="+mn-ea"/>
              </a:rPr>
              <a:t>语言为例），其中：</a:t>
            </a:r>
            <a:endParaRPr lang="en-US" altLang="zh-CN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+mn-ea"/>
              </a:rPr>
              <a:t>Init</a:t>
            </a:r>
            <a:r>
              <a:rPr lang="zh-CN" altLang="en-US" dirty="0">
                <a:latin typeface="+mn-ea"/>
              </a:rPr>
              <a:t>：当链码收到实例化（</a:t>
            </a:r>
            <a:r>
              <a:rPr lang="en-US" altLang="zh-CN" dirty="0">
                <a:latin typeface="+mn-ea"/>
              </a:rPr>
              <a:t>instantiate</a:t>
            </a:r>
            <a:r>
              <a:rPr lang="zh-CN" altLang="en-US" dirty="0">
                <a:latin typeface="+mn-ea"/>
              </a:rPr>
              <a:t>）或升级（</a:t>
            </a:r>
            <a:r>
              <a:rPr lang="en-US" altLang="zh-CN" dirty="0">
                <a:latin typeface="+mn-ea"/>
              </a:rPr>
              <a:t>upgrade</a:t>
            </a:r>
            <a:r>
              <a:rPr lang="zh-CN" altLang="en-US" dirty="0">
                <a:latin typeface="+mn-ea"/>
              </a:rPr>
              <a:t>）类型的交易时被调用</a:t>
            </a:r>
            <a:endParaRPr lang="en-US" altLang="zh-CN" dirty="0">
              <a:latin typeface="+mn-ea"/>
            </a:endParaRPr>
          </a:p>
          <a:p>
            <a:pPr>
              <a:lnSpc>
                <a:spcPct val="200000"/>
              </a:lnSpc>
            </a:pPr>
            <a:r>
              <a:rPr lang="en-US" altLang="zh-CN" b="1" dirty="0">
                <a:latin typeface="+mn-ea"/>
              </a:rPr>
              <a:t>Invoke</a:t>
            </a:r>
            <a:r>
              <a:rPr lang="zh-CN" altLang="en-US" dirty="0">
                <a:latin typeface="+mn-ea"/>
              </a:rPr>
              <a:t>：当链码收到调用（</a:t>
            </a:r>
            <a:r>
              <a:rPr lang="en-US" altLang="zh-CN" dirty="0">
                <a:latin typeface="+mn-ea"/>
              </a:rPr>
              <a:t>invoke</a:t>
            </a:r>
            <a:r>
              <a:rPr lang="zh-CN" altLang="en-US" dirty="0">
                <a:latin typeface="+mn-ea"/>
              </a:rPr>
              <a:t>）或查询（</a:t>
            </a:r>
            <a:r>
              <a:rPr lang="en-US" altLang="zh-CN" dirty="0">
                <a:latin typeface="+mn-ea"/>
              </a:rPr>
              <a:t>query</a:t>
            </a:r>
            <a:r>
              <a:rPr lang="zh-CN" altLang="en-US" dirty="0">
                <a:latin typeface="+mn-ea"/>
              </a:rPr>
              <a:t>）类型的交易时被调用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990820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grpSp>
        <p:nvGrpSpPr>
          <p:cNvPr id="28" name="组合 27">
            <a:extLst>
              <a:ext uri="{FF2B5EF4-FFF2-40B4-BE49-F238E27FC236}">
                <a16:creationId xmlns="" xmlns:a16="http://schemas.microsoft.com/office/drawing/2014/main" id="{2A93AF52-F2B6-4A64-B31A-F81A8ACE87EF}"/>
              </a:ext>
            </a:extLst>
          </p:cNvPr>
          <p:cNvGrpSpPr/>
          <p:nvPr/>
        </p:nvGrpSpPr>
        <p:grpSpPr>
          <a:xfrm>
            <a:off x="1521507" y="2291576"/>
            <a:ext cx="1219200" cy="2274848"/>
            <a:chOff x="1930400" y="2806184"/>
            <a:chExt cx="1219200" cy="2274848"/>
          </a:xfrm>
        </p:grpSpPr>
        <p:pic>
          <p:nvPicPr>
            <p:cNvPr id="10" name="图片 9">
              <a:extLst>
                <a:ext uri="{FF2B5EF4-FFF2-40B4-BE49-F238E27FC236}">
                  <a16:creationId xmlns="" xmlns:a16="http://schemas.microsoft.com/office/drawing/2014/main" id="{30B65285-8D16-45BB-9232-E802DF3E99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30400" y="2806184"/>
              <a:ext cx="1219200" cy="1219200"/>
            </a:xfrm>
            <a:prstGeom prst="rect">
              <a:avLst/>
            </a:prstGeom>
          </p:spPr>
        </p:pic>
        <p:sp>
          <p:nvSpPr>
            <p:cNvPr id="12" name="文本框 11">
              <a:extLst>
                <a:ext uri="{FF2B5EF4-FFF2-40B4-BE49-F238E27FC236}">
                  <a16:creationId xmlns="" xmlns:a16="http://schemas.microsoft.com/office/drawing/2014/main" id="{EE28FE4B-6B9C-484F-AEB2-FE20D3158B31}"/>
                </a:ext>
              </a:extLst>
            </p:cNvPr>
            <p:cNvSpPr txBox="1"/>
            <p:nvPr/>
          </p:nvSpPr>
          <p:spPr>
            <a:xfrm>
              <a:off x="2101418" y="4711700"/>
              <a:ext cx="8771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客户端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17C2AF74-62C0-409F-9A5F-96299C3BC97D}"/>
              </a:ext>
            </a:extLst>
          </p:cNvPr>
          <p:cNvGrpSpPr/>
          <p:nvPr/>
        </p:nvGrpSpPr>
        <p:grpSpPr>
          <a:xfrm>
            <a:off x="5040891" y="2291576"/>
            <a:ext cx="1938351" cy="2249448"/>
            <a:chOff x="5126824" y="2806184"/>
            <a:chExt cx="1938351" cy="2249448"/>
          </a:xfrm>
        </p:grpSpPr>
        <p:pic>
          <p:nvPicPr>
            <p:cNvPr id="7" name="图片 6">
              <a:extLst>
                <a:ext uri="{FF2B5EF4-FFF2-40B4-BE49-F238E27FC236}">
                  <a16:creationId xmlns="" xmlns:a16="http://schemas.microsoft.com/office/drawing/2014/main" id="{5A071562-0B24-4E51-BA9C-CDC6A4BAAC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6400" y="2806184"/>
              <a:ext cx="1219200" cy="1219200"/>
            </a:xfrm>
            <a:prstGeom prst="rect">
              <a:avLst/>
            </a:prstGeom>
          </p:spPr>
        </p:pic>
        <p:sp>
          <p:nvSpPr>
            <p:cNvPr id="24" name="文本框 23">
              <a:extLst>
                <a:ext uri="{FF2B5EF4-FFF2-40B4-BE49-F238E27FC236}">
                  <a16:creationId xmlns="" xmlns:a16="http://schemas.microsoft.com/office/drawing/2014/main" id="{E07E7B9D-2638-4E90-9865-F9E89E629151}"/>
                </a:ext>
              </a:extLst>
            </p:cNvPr>
            <p:cNvSpPr txBox="1"/>
            <p:nvPr/>
          </p:nvSpPr>
          <p:spPr>
            <a:xfrm>
              <a:off x="5126824" y="4686300"/>
              <a:ext cx="19383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Fabric</a:t>
              </a:r>
              <a:r>
                <a:rPr lang="zh-CN" altLang="en-US" dirty="0"/>
                <a:t> </a:t>
              </a:r>
              <a:r>
                <a:rPr lang="en-US" altLang="zh-CN" dirty="0"/>
                <a:t>SDK</a:t>
              </a:r>
              <a:r>
                <a:rPr lang="zh-CN" altLang="en-US" dirty="0"/>
                <a:t>服务器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7BD7C964-E423-42A3-A4F6-76B44981DF01}"/>
              </a:ext>
            </a:extLst>
          </p:cNvPr>
          <p:cNvGrpSpPr/>
          <p:nvPr/>
        </p:nvGrpSpPr>
        <p:grpSpPr>
          <a:xfrm>
            <a:off x="9279428" y="2291576"/>
            <a:ext cx="1701107" cy="2274848"/>
            <a:chOff x="8801446" y="2806184"/>
            <a:chExt cx="1701107" cy="2274848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8C144BD9-B704-41AA-84E3-D7150CDC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0" y="2806184"/>
              <a:ext cx="1219200" cy="12192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30361026-1CB2-40C5-BA46-F971B00ED3DF}"/>
                </a:ext>
              </a:extLst>
            </p:cNvPr>
            <p:cNvSpPr txBox="1"/>
            <p:nvPr/>
          </p:nvSpPr>
          <p:spPr>
            <a:xfrm>
              <a:off x="8801446" y="4711700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Fabric</a:t>
              </a:r>
              <a:r>
                <a:rPr lang="zh-CN" altLang="en-US" dirty="0"/>
                <a:t>节点网络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A119CEA1-5F90-47AF-8FAA-223D3B91E08C}"/>
              </a:ext>
            </a:extLst>
          </p:cNvPr>
          <p:cNvGrpSpPr/>
          <p:nvPr/>
        </p:nvGrpSpPr>
        <p:grpSpPr>
          <a:xfrm>
            <a:off x="2963699" y="2398495"/>
            <a:ext cx="1854200" cy="1005362"/>
            <a:chOff x="3365500" y="2792968"/>
            <a:chExt cx="1854200" cy="1005362"/>
          </a:xfrm>
        </p:grpSpPr>
        <p:cxnSp>
          <p:nvCxnSpPr>
            <p:cNvPr id="14" name="直接箭头连接符 13">
              <a:extLst>
                <a:ext uri="{FF2B5EF4-FFF2-40B4-BE49-F238E27FC236}">
                  <a16:creationId xmlns="" xmlns:a16="http://schemas.microsoft.com/office/drawing/2014/main" id="{99C7BD99-2F80-43FB-8654-85EDC7A28513}"/>
                </a:ext>
              </a:extLst>
            </p:cNvPr>
            <p:cNvCxnSpPr/>
            <p:nvPr/>
          </p:nvCxnSpPr>
          <p:spPr>
            <a:xfrm>
              <a:off x="3365500" y="3162300"/>
              <a:ext cx="1854200" cy="0"/>
            </a:xfrm>
            <a:prstGeom prst="straightConnector1">
              <a:avLst/>
            </a:prstGeom>
            <a:ln>
              <a:solidFill>
                <a:srgbClr val="3D3D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="" xmlns:a16="http://schemas.microsoft.com/office/drawing/2014/main" id="{16CF6318-6949-40F1-8E48-7A7429ADA850}"/>
                </a:ext>
              </a:extLst>
            </p:cNvPr>
            <p:cNvSpPr txBox="1"/>
            <p:nvPr/>
          </p:nvSpPr>
          <p:spPr>
            <a:xfrm>
              <a:off x="3764002" y="27929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捐款请求</a:t>
              </a:r>
            </a:p>
          </p:txBody>
        </p:sp>
        <p:cxnSp>
          <p:nvCxnSpPr>
            <p:cNvPr id="40" name="直接箭头连接符 39">
              <a:extLst>
                <a:ext uri="{FF2B5EF4-FFF2-40B4-BE49-F238E27FC236}">
                  <a16:creationId xmlns="" xmlns:a16="http://schemas.microsoft.com/office/drawing/2014/main" id="{528FE4C5-F17B-44F7-A64B-B542EB69B0EB}"/>
                </a:ext>
              </a:extLst>
            </p:cNvPr>
            <p:cNvCxnSpPr/>
            <p:nvPr/>
          </p:nvCxnSpPr>
          <p:spPr>
            <a:xfrm flipH="1">
              <a:off x="3365500" y="3428999"/>
              <a:ext cx="1854200" cy="0"/>
            </a:xfrm>
            <a:prstGeom prst="straightConnector1">
              <a:avLst/>
            </a:prstGeom>
            <a:ln>
              <a:solidFill>
                <a:srgbClr val="3D3D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>
              <a:extLst>
                <a:ext uri="{FF2B5EF4-FFF2-40B4-BE49-F238E27FC236}">
                  <a16:creationId xmlns="" xmlns:a16="http://schemas.microsoft.com/office/drawing/2014/main" id="{0DE3CBC0-A718-499E-8D4F-DAC2688779AB}"/>
                </a:ext>
              </a:extLst>
            </p:cNvPr>
            <p:cNvSpPr txBox="1"/>
            <p:nvPr/>
          </p:nvSpPr>
          <p:spPr>
            <a:xfrm>
              <a:off x="3969434" y="3428998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反馈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="" xmlns:a16="http://schemas.microsoft.com/office/drawing/2014/main" id="{4213CA6C-8D20-43B8-904F-994D5FE6FFDF}"/>
              </a:ext>
            </a:extLst>
          </p:cNvPr>
          <p:cNvGrpSpPr/>
          <p:nvPr/>
        </p:nvGrpSpPr>
        <p:grpSpPr>
          <a:xfrm>
            <a:off x="7202235" y="2398495"/>
            <a:ext cx="1854200" cy="1005363"/>
            <a:chOff x="6921500" y="2792968"/>
            <a:chExt cx="1854200" cy="1005363"/>
          </a:xfrm>
        </p:grpSpPr>
        <p:cxnSp>
          <p:nvCxnSpPr>
            <p:cNvPr id="30" name="直接箭头连接符 29">
              <a:extLst>
                <a:ext uri="{FF2B5EF4-FFF2-40B4-BE49-F238E27FC236}">
                  <a16:creationId xmlns="" xmlns:a16="http://schemas.microsoft.com/office/drawing/2014/main" id="{5E339250-7C55-4D46-861A-C5B381E7E9B7}"/>
                </a:ext>
              </a:extLst>
            </p:cNvPr>
            <p:cNvCxnSpPr/>
            <p:nvPr/>
          </p:nvCxnSpPr>
          <p:spPr>
            <a:xfrm>
              <a:off x="6921500" y="3162300"/>
              <a:ext cx="1854200" cy="0"/>
            </a:xfrm>
            <a:prstGeom prst="straightConnector1">
              <a:avLst/>
            </a:prstGeom>
            <a:ln>
              <a:solidFill>
                <a:srgbClr val="3D3D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>
              <a:extLst>
                <a:ext uri="{FF2B5EF4-FFF2-40B4-BE49-F238E27FC236}">
                  <a16:creationId xmlns="" xmlns:a16="http://schemas.microsoft.com/office/drawing/2014/main" id="{EEEACCD6-F1D7-497D-87C0-8E6ACDACF5E5}"/>
                </a:ext>
              </a:extLst>
            </p:cNvPr>
            <p:cNvSpPr txBox="1"/>
            <p:nvPr/>
          </p:nvSpPr>
          <p:spPr>
            <a:xfrm>
              <a:off x="7320002" y="2792968"/>
              <a:ext cx="1107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链码调用</a:t>
              </a:r>
            </a:p>
          </p:txBody>
        </p:sp>
        <p:cxnSp>
          <p:nvCxnSpPr>
            <p:cNvPr id="20" name="直接箭头连接符 19">
              <a:extLst>
                <a:ext uri="{FF2B5EF4-FFF2-40B4-BE49-F238E27FC236}">
                  <a16:creationId xmlns="" xmlns:a16="http://schemas.microsoft.com/office/drawing/2014/main" id="{D231CE23-31A1-4AC8-9350-0C09BCEB5F30}"/>
                </a:ext>
              </a:extLst>
            </p:cNvPr>
            <p:cNvCxnSpPr/>
            <p:nvPr/>
          </p:nvCxnSpPr>
          <p:spPr>
            <a:xfrm flipH="1">
              <a:off x="6921500" y="3429000"/>
              <a:ext cx="1854200" cy="0"/>
            </a:xfrm>
            <a:prstGeom prst="straightConnector1">
              <a:avLst/>
            </a:prstGeom>
            <a:ln>
              <a:solidFill>
                <a:srgbClr val="3D3D36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>
              <a:extLst>
                <a:ext uri="{FF2B5EF4-FFF2-40B4-BE49-F238E27FC236}">
                  <a16:creationId xmlns="" xmlns:a16="http://schemas.microsoft.com/office/drawing/2014/main" id="{16E333B8-B656-4352-BEDF-6CBBCC15C531}"/>
                </a:ext>
              </a:extLst>
            </p:cNvPr>
            <p:cNvSpPr txBox="1"/>
            <p:nvPr/>
          </p:nvSpPr>
          <p:spPr>
            <a:xfrm>
              <a:off x="7550834" y="342899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/>
                <a:t>反馈</a:t>
              </a:r>
            </a:p>
          </p:txBody>
        </p:sp>
      </p:grp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4EB1D04D-871F-4671-A743-3A4BC1C18B1A}"/>
              </a:ext>
            </a:extLst>
          </p:cNvPr>
          <p:cNvSpPr/>
          <p:nvPr/>
        </p:nvSpPr>
        <p:spPr>
          <a:xfrm>
            <a:off x="4758598" y="4693931"/>
            <a:ext cx="2502935" cy="11721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因为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SDK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大量使用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JDK1.8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的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API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，所以客户端无法使用，功能实现需要放在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Server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端，客户端通过接口间接地和</a:t>
            </a:r>
            <a:r>
              <a: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Fabric</a:t>
            </a:r>
            <a:r>
              <a:rPr lang="zh-CN" altLang="en-US" sz="12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网络通信。</a:t>
            </a:r>
            <a:endParaRPr lang="en-US" altLang="zh-CN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536647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3803AB8A-46AF-4079-A91D-18EFABEB7DD9}"/>
              </a:ext>
            </a:extLst>
          </p:cNvPr>
          <p:cNvSpPr/>
          <p:nvPr/>
        </p:nvSpPr>
        <p:spPr>
          <a:xfrm>
            <a:off x="4323968" y="2130444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DBBB3E2F-06F7-4CB5-9043-E8F27AC7F2AD}"/>
              </a:ext>
            </a:extLst>
          </p:cNvPr>
          <p:cNvSpPr/>
          <p:nvPr/>
        </p:nvSpPr>
        <p:spPr>
          <a:xfrm>
            <a:off x="4712967" y="2403495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DBF63DC3-2F1B-4DB1-8D2D-69E683DDF17F}"/>
              </a:ext>
            </a:extLst>
          </p:cNvPr>
          <p:cNvSpPr/>
          <p:nvPr/>
        </p:nvSpPr>
        <p:spPr>
          <a:xfrm>
            <a:off x="4712967" y="3274352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="" xmlns:a16="http://schemas.microsoft.com/office/drawing/2014/main" id="{E8382F66-C447-43E1-98A3-1D0D93251E5F}"/>
              </a:ext>
            </a:extLst>
          </p:cNvPr>
          <p:cNvSpPr/>
          <p:nvPr/>
        </p:nvSpPr>
        <p:spPr>
          <a:xfrm>
            <a:off x="7806983" y="2403495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="" xmlns:a16="http://schemas.microsoft.com/office/drawing/2014/main" id="{05F1C674-9592-43D7-8DE8-63613DF15CF7}"/>
              </a:ext>
            </a:extLst>
          </p:cNvPr>
          <p:cNvSpPr/>
          <p:nvPr/>
        </p:nvSpPr>
        <p:spPr>
          <a:xfrm>
            <a:off x="7806983" y="3274352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="" xmlns:a16="http://schemas.microsoft.com/office/drawing/2014/main" id="{C5C34481-2F20-4C89-BDCE-DD4149520008}"/>
              </a:ext>
            </a:extLst>
          </p:cNvPr>
          <p:cNvSpPr/>
          <p:nvPr/>
        </p:nvSpPr>
        <p:spPr>
          <a:xfrm>
            <a:off x="7417984" y="2130444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grpSp>
        <p:nvGrpSpPr>
          <p:cNvPr id="26" name="组合 25">
            <a:extLst>
              <a:ext uri="{FF2B5EF4-FFF2-40B4-BE49-F238E27FC236}">
                <a16:creationId xmlns="" xmlns:a16="http://schemas.microsoft.com/office/drawing/2014/main" id="{7BD7C964-E423-42A3-A4F6-76B44981DF01}"/>
              </a:ext>
            </a:extLst>
          </p:cNvPr>
          <p:cNvGrpSpPr/>
          <p:nvPr/>
        </p:nvGrpSpPr>
        <p:grpSpPr>
          <a:xfrm>
            <a:off x="1268037" y="2806184"/>
            <a:ext cx="1701107" cy="2274848"/>
            <a:chOff x="8801446" y="2806184"/>
            <a:chExt cx="1701107" cy="2274848"/>
          </a:xfrm>
        </p:grpSpPr>
        <p:pic>
          <p:nvPicPr>
            <p:cNvPr id="5" name="图片 4">
              <a:extLst>
                <a:ext uri="{FF2B5EF4-FFF2-40B4-BE49-F238E27FC236}">
                  <a16:creationId xmlns="" xmlns:a16="http://schemas.microsoft.com/office/drawing/2014/main" id="{8C144BD9-B704-41AA-84E3-D7150CDC7D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42400" y="2806184"/>
              <a:ext cx="1219200" cy="1219200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="" xmlns:a16="http://schemas.microsoft.com/office/drawing/2014/main" id="{30361026-1CB2-40C5-BA46-F971B00ED3DF}"/>
                </a:ext>
              </a:extLst>
            </p:cNvPr>
            <p:cNvSpPr txBox="1"/>
            <p:nvPr/>
          </p:nvSpPr>
          <p:spPr>
            <a:xfrm>
              <a:off x="8801446" y="4711700"/>
              <a:ext cx="170110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dirty="0"/>
                <a:t>Fabric</a:t>
              </a:r>
              <a:r>
                <a:rPr lang="zh-CN" altLang="en-US" dirty="0"/>
                <a:t>节点网络</a:t>
              </a:r>
            </a:p>
          </p:txBody>
        </p:sp>
      </p:grpSp>
      <p:cxnSp>
        <p:nvCxnSpPr>
          <p:cNvPr id="44" name="直接箭头连接符 43">
            <a:extLst>
              <a:ext uri="{FF2B5EF4-FFF2-40B4-BE49-F238E27FC236}">
                <a16:creationId xmlns="" xmlns:a16="http://schemas.microsoft.com/office/drawing/2014/main" id="{1AAE36DF-268B-490C-A514-1C0B82FE7362}"/>
              </a:ext>
            </a:extLst>
          </p:cNvPr>
          <p:cNvCxnSpPr>
            <a:cxnSpLocks/>
            <a:stCxn id="32" idx="0"/>
            <a:endCxn id="29" idx="2"/>
          </p:cNvCxnSpPr>
          <p:nvPr/>
        </p:nvCxnSpPr>
        <p:spPr>
          <a:xfrm flipV="1">
            <a:off x="5535911" y="2881477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="" xmlns:a16="http://schemas.microsoft.com/office/drawing/2014/main" id="{760C82ED-5E19-4F30-83E8-017F25EBBE22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8629927" y="2881477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79277497-FF01-4515-84C0-69EFB3B297B8}"/>
              </a:ext>
            </a:extLst>
          </p:cNvPr>
          <p:cNvSpPr txBox="1"/>
          <p:nvPr/>
        </p:nvSpPr>
        <p:spPr>
          <a:xfrm>
            <a:off x="4323968" y="4711700"/>
            <a:ext cx="5583580" cy="8811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启动联盟节点，基于</a:t>
            </a:r>
            <a:r>
              <a:rPr lang="en-US" altLang="zh-CN" dirty="0"/>
              <a:t>hyperledger/fabric-peer</a:t>
            </a:r>
            <a:r>
              <a:rPr lang="zh-CN" altLang="en-US" dirty="0"/>
              <a:t>镜像构建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注：所有的节点都是通过</a:t>
            </a:r>
            <a:r>
              <a:rPr lang="en-US" altLang="zh-CN" dirty="0"/>
              <a:t>Docker</a:t>
            </a:r>
            <a:r>
              <a:rPr lang="zh-CN" altLang="en-US" dirty="0"/>
              <a:t>容器模拟</a:t>
            </a:r>
          </a:p>
        </p:txBody>
      </p:sp>
    </p:spTree>
    <p:extLst>
      <p:ext uri="{BB962C8B-B14F-4D97-AF65-F5344CB8AC3E}">
        <p14:creationId xmlns:p14="http://schemas.microsoft.com/office/powerpoint/2010/main" val="2641073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3803AB8A-46AF-4079-A91D-18EFABEB7DD9}"/>
              </a:ext>
            </a:extLst>
          </p:cNvPr>
          <p:cNvSpPr/>
          <p:nvPr/>
        </p:nvSpPr>
        <p:spPr>
          <a:xfrm>
            <a:off x="1228343" y="2993160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DBBB3E2F-06F7-4CB5-9043-E8F27AC7F2AD}"/>
              </a:ext>
            </a:extLst>
          </p:cNvPr>
          <p:cNvSpPr/>
          <p:nvPr/>
        </p:nvSpPr>
        <p:spPr>
          <a:xfrm>
            <a:off x="1617342" y="3266211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DBF63DC3-2F1B-4DB1-8D2D-69E683DDF17F}"/>
              </a:ext>
            </a:extLst>
          </p:cNvPr>
          <p:cNvSpPr/>
          <p:nvPr/>
        </p:nvSpPr>
        <p:spPr>
          <a:xfrm>
            <a:off x="1617342" y="4137068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="" xmlns:a16="http://schemas.microsoft.com/office/drawing/2014/main" id="{E8382F66-C447-43E1-98A3-1D0D93251E5F}"/>
              </a:ext>
            </a:extLst>
          </p:cNvPr>
          <p:cNvSpPr/>
          <p:nvPr/>
        </p:nvSpPr>
        <p:spPr>
          <a:xfrm>
            <a:off x="4711358" y="3266211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="" xmlns:a16="http://schemas.microsoft.com/office/drawing/2014/main" id="{05F1C674-9592-43D7-8DE8-63613DF15CF7}"/>
              </a:ext>
            </a:extLst>
          </p:cNvPr>
          <p:cNvSpPr/>
          <p:nvPr/>
        </p:nvSpPr>
        <p:spPr>
          <a:xfrm>
            <a:off x="4711358" y="4137068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="" xmlns:a16="http://schemas.microsoft.com/office/drawing/2014/main" id="{C5C34481-2F20-4C89-BDCE-DD4149520008}"/>
              </a:ext>
            </a:extLst>
          </p:cNvPr>
          <p:cNvSpPr/>
          <p:nvPr/>
        </p:nvSpPr>
        <p:spPr>
          <a:xfrm>
            <a:off x="4322359" y="2993160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F076DD11-CA26-4E25-8544-5E5C880735EA}"/>
              </a:ext>
            </a:extLst>
          </p:cNvPr>
          <p:cNvSpPr/>
          <p:nvPr/>
        </p:nvSpPr>
        <p:spPr>
          <a:xfrm>
            <a:off x="3329286" y="1794515"/>
            <a:ext cx="1316016" cy="477982"/>
          </a:xfrm>
          <a:prstGeom prst="roundRect">
            <a:avLst/>
          </a:prstGeom>
          <a:solidFill>
            <a:srgbClr val="EF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2B2B2B"/>
                </a:solidFill>
              </a:rPr>
              <a:t>orderer</a:t>
            </a:r>
            <a:endParaRPr lang="zh-CN" altLang="en-US" dirty="0">
              <a:solidFill>
                <a:srgbClr val="2B2B2B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B05A1786-2683-4AAC-906F-F6CC67EE0B81}"/>
              </a:ext>
            </a:extLst>
          </p:cNvPr>
          <p:cNvSpPr/>
          <p:nvPr/>
        </p:nvSpPr>
        <p:spPr>
          <a:xfrm>
            <a:off x="3329286" y="5565282"/>
            <a:ext cx="1316016" cy="477982"/>
          </a:xfrm>
          <a:prstGeom prst="roundRect">
            <a:avLst/>
          </a:prstGeom>
          <a:solidFill>
            <a:srgbClr val="EF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B2B2B"/>
                </a:solidFill>
              </a:rPr>
              <a:t>管理节点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="" xmlns:a16="http://schemas.microsoft.com/office/drawing/2014/main" id="{8EFC3D1E-8776-42F8-BB41-13A404C39F42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3987294" y="2272497"/>
            <a:ext cx="0" cy="3292785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="" xmlns:a16="http://schemas.microsoft.com/office/drawing/2014/main" id="{1AAE36DF-268B-490C-A514-1C0B82FE7362}"/>
              </a:ext>
            </a:extLst>
          </p:cNvPr>
          <p:cNvCxnSpPr>
            <a:cxnSpLocks/>
            <a:stCxn id="32" idx="0"/>
            <a:endCxn id="29" idx="2"/>
          </p:cNvCxnSpPr>
          <p:nvPr/>
        </p:nvCxnSpPr>
        <p:spPr>
          <a:xfrm flipV="1">
            <a:off x="2440286" y="3744193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="" xmlns:a16="http://schemas.microsoft.com/office/drawing/2014/main" id="{F6F11C41-9F73-448A-AFA1-AE339DA2389C}"/>
              </a:ext>
            </a:extLst>
          </p:cNvPr>
          <p:cNvCxnSpPr>
            <a:cxnSpLocks/>
            <a:stCxn id="23" idx="3"/>
            <a:endCxn id="35" idx="2"/>
          </p:cNvCxnSpPr>
          <p:nvPr/>
        </p:nvCxnSpPr>
        <p:spPr>
          <a:xfrm flipV="1">
            <a:off x="4645302" y="4888100"/>
            <a:ext cx="889000" cy="916173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="" xmlns:a16="http://schemas.microsoft.com/office/drawing/2014/main" id="{73E71FE3-EFA9-4B12-89E0-96D7C02FE23B}"/>
              </a:ext>
            </a:extLst>
          </p:cNvPr>
          <p:cNvCxnSpPr>
            <a:cxnSpLocks/>
            <a:stCxn id="23" idx="1"/>
            <a:endCxn id="8" idx="2"/>
          </p:cNvCxnSpPr>
          <p:nvPr/>
        </p:nvCxnSpPr>
        <p:spPr>
          <a:xfrm flipH="1" flipV="1">
            <a:off x="2440286" y="4888100"/>
            <a:ext cx="889000" cy="916173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>
            <a:extLst>
              <a:ext uri="{FF2B5EF4-FFF2-40B4-BE49-F238E27FC236}">
                <a16:creationId xmlns="" xmlns:a16="http://schemas.microsoft.com/office/drawing/2014/main" id="{6608652A-885F-4D16-B4C8-7A73107DD649}"/>
              </a:ext>
            </a:extLst>
          </p:cNvPr>
          <p:cNvCxnSpPr>
            <a:cxnSpLocks/>
            <a:stCxn id="34" idx="0"/>
            <a:endCxn id="33" idx="2"/>
          </p:cNvCxnSpPr>
          <p:nvPr/>
        </p:nvCxnSpPr>
        <p:spPr>
          <a:xfrm flipV="1">
            <a:off x="5534302" y="3744193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="" xmlns:a16="http://schemas.microsoft.com/office/drawing/2014/main" id="{1D53896F-D083-4E1E-850F-02E2958C2629}"/>
              </a:ext>
            </a:extLst>
          </p:cNvPr>
          <p:cNvSpPr txBox="1"/>
          <p:nvPr/>
        </p:nvSpPr>
        <p:spPr>
          <a:xfrm>
            <a:off x="7569189" y="3266211"/>
            <a:ext cx="390843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启动</a:t>
            </a:r>
            <a:r>
              <a:rPr lang="en-US" altLang="zh-CN" dirty="0"/>
              <a:t>orderer</a:t>
            </a:r>
            <a:r>
              <a:rPr lang="zh-CN" altLang="en-US" dirty="0"/>
              <a:t>交易排序节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en-US" altLang="zh-CN" dirty="0"/>
              <a:t>(hyperledger/fabric-orderer</a:t>
            </a:r>
            <a:r>
              <a:rPr lang="zh-CN" altLang="en-US" dirty="0"/>
              <a:t>镜像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启动</a:t>
            </a:r>
            <a:r>
              <a:rPr lang="en-US" altLang="zh-CN" dirty="0"/>
              <a:t>cli</a:t>
            </a:r>
            <a:r>
              <a:rPr lang="zh-CN" altLang="en-US" dirty="0"/>
              <a:t>管理节点</a:t>
            </a:r>
            <a:endParaRPr lang="en-US" altLang="zh-CN" dirty="0"/>
          </a:p>
          <a:p>
            <a:pPr indent="457200">
              <a:lnSpc>
                <a:spcPct val="150000"/>
              </a:lnSpc>
            </a:pPr>
            <a:r>
              <a:rPr lang="en-US" altLang="zh-CN" dirty="0"/>
              <a:t>(hyperledger/fabric-tools</a:t>
            </a:r>
            <a:r>
              <a:rPr lang="zh-CN" altLang="en-US" dirty="0"/>
              <a:t>镜像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17174985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="" xmlns:a16="http://schemas.microsoft.com/office/drawing/2014/main" id="{6F261B51-F226-401E-A585-F15613503236}"/>
              </a:ext>
            </a:extLst>
          </p:cNvPr>
          <p:cNvGrpSpPr/>
          <p:nvPr/>
        </p:nvGrpSpPr>
        <p:grpSpPr>
          <a:xfrm>
            <a:off x="387205" y="2406321"/>
            <a:ext cx="7200179" cy="3014891"/>
            <a:chOff x="387205" y="2406321"/>
            <a:chExt cx="7200179" cy="3014891"/>
          </a:xfrm>
        </p:grpSpPr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D1B34B3B-726B-46A0-A26F-057245B77544}"/>
                </a:ext>
              </a:extLst>
            </p:cNvPr>
            <p:cNvSpPr/>
            <p:nvPr/>
          </p:nvSpPr>
          <p:spPr>
            <a:xfrm>
              <a:off x="782132" y="2616655"/>
              <a:ext cx="6410325" cy="2647950"/>
            </a:xfrm>
            <a:prstGeom prst="rect">
              <a:avLst/>
            </a:prstGeom>
            <a:solidFill>
              <a:srgbClr val="EFE9CC"/>
            </a:solidFill>
            <a:ln w="254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>
              <a:extLst>
                <a:ext uri="{FF2B5EF4-FFF2-40B4-BE49-F238E27FC236}">
                  <a16:creationId xmlns="" xmlns:a16="http://schemas.microsoft.com/office/drawing/2014/main" id="{F98CD30F-6EEF-472E-9500-9ECA28A238FD}"/>
                </a:ext>
              </a:extLst>
            </p:cNvPr>
            <p:cNvSpPr/>
            <p:nvPr/>
          </p:nvSpPr>
          <p:spPr>
            <a:xfrm>
              <a:off x="7013327" y="2406321"/>
              <a:ext cx="574057" cy="301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>
              <a:extLst>
                <a:ext uri="{FF2B5EF4-FFF2-40B4-BE49-F238E27FC236}">
                  <a16:creationId xmlns="" xmlns:a16="http://schemas.microsoft.com/office/drawing/2014/main" id="{AD5DC24D-E6EA-45C5-A005-F73D18069BE1}"/>
                </a:ext>
              </a:extLst>
            </p:cNvPr>
            <p:cNvSpPr/>
            <p:nvPr/>
          </p:nvSpPr>
          <p:spPr>
            <a:xfrm>
              <a:off x="387205" y="2406321"/>
              <a:ext cx="574057" cy="30148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矩形: 圆角 7">
            <a:extLst>
              <a:ext uri="{FF2B5EF4-FFF2-40B4-BE49-F238E27FC236}">
                <a16:creationId xmlns="" xmlns:a16="http://schemas.microsoft.com/office/drawing/2014/main" id="{3803AB8A-46AF-4079-A91D-18EFABEB7DD9}"/>
              </a:ext>
            </a:extLst>
          </p:cNvPr>
          <p:cNvSpPr/>
          <p:nvPr/>
        </p:nvSpPr>
        <p:spPr>
          <a:xfrm>
            <a:off x="1228343" y="2993160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: 圆角 28">
            <a:extLst>
              <a:ext uri="{FF2B5EF4-FFF2-40B4-BE49-F238E27FC236}">
                <a16:creationId xmlns="" xmlns:a16="http://schemas.microsoft.com/office/drawing/2014/main" id="{DBBB3E2F-06F7-4CB5-9043-E8F27AC7F2AD}"/>
              </a:ext>
            </a:extLst>
          </p:cNvPr>
          <p:cNvSpPr/>
          <p:nvPr/>
        </p:nvSpPr>
        <p:spPr>
          <a:xfrm>
            <a:off x="1617342" y="3266211"/>
            <a:ext cx="1645888" cy="477982"/>
          </a:xfrm>
          <a:prstGeom prst="roundRect">
            <a:avLst/>
          </a:prstGeom>
          <a:solidFill>
            <a:srgbClr val="79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矩形: 圆角 31">
            <a:extLst>
              <a:ext uri="{FF2B5EF4-FFF2-40B4-BE49-F238E27FC236}">
                <a16:creationId xmlns="" xmlns:a16="http://schemas.microsoft.com/office/drawing/2014/main" id="{DBF63DC3-2F1B-4DB1-8D2D-69E683DDF17F}"/>
              </a:ext>
            </a:extLst>
          </p:cNvPr>
          <p:cNvSpPr/>
          <p:nvPr/>
        </p:nvSpPr>
        <p:spPr>
          <a:xfrm>
            <a:off x="1617342" y="4137068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peer1.vivo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矩形: 圆角 32">
            <a:extLst>
              <a:ext uri="{FF2B5EF4-FFF2-40B4-BE49-F238E27FC236}">
                <a16:creationId xmlns="" xmlns:a16="http://schemas.microsoft.com/office/drawing/2014/main" id="{E8382F66-C447-43E1-98A3-1D0D93251E5F}"/>
              </a:ext>
            </a:extLst>
          </p:cNvPr>
          <p:cNvSpPr/>
          <p:nvPr/>
        </p:nvSpPr>
        <p:spPr>
          <a:xfrm>
            <a:off x="4711358" y="3266211"/>
            <a:ext cx="1645888" cy="477982"/>
          </a:xfrm>
          <a:prstGeom prst="roundRect">
            <a:avLst/>
          </a:prstGeom>
          <a:solidFill>
            <a:srgbClr val="79756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peer0.OPPO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="" xmlns:a16="http://schemas.microsoft.com/office/drawing/2014/main" id="{05F1C674-9592-43D7-8DE8-63613DF15CF7}"/>
              </a:ext>
            </a:extLst>
          </p:cNvPr>
          <p:cNvSpPr/>
          <p:nvPr/>
        </p:nvSpPr>
        <p:spPr>
          <a:xfrm>
            <a:off x="4711358" y="4137068"/>
            <a:ext cx="1645888" cy="477982"/>
          </a:xfrm>
          <a:prstGeom prst="roundRect">
            <a:avLst/>
          </a:prstGeom>
          <a:solidFill>
            <a:srgbClr val="B4AF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peer1.OPPO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矩形: 圆角 34">
            <a:extLst>
              <a:ext uri="{FF2B5EF4-FFF2-40B4-BE49-F238E27FC236}">
                <a16:creationId xmlns="" xmlns:a16="http://schemas.microsoft.com/office/drawing/2014/main" id="{C5C34481-2F20-4C89-BDCE-DD4149520008}"/>
              </a:ext>
            </a:extLst>
          </p:cNvPr>
          <p:cNvSpPr/>
          <p:nvPr/>
        </p:nvSpPr>
        <p:spPr>
          <a:xfrm>
            <a:off x="4322359" y="2993160"/>
            <a:ext cx="2423886" cy="1894940"/>
          </a:xfrm>
          <a:prstGeom prst="roundRect">
            <a:avLst>
              <a:gd name="adj" fmla="val 2880"/>
            </a:avLst>
          </a:prstGeom>
          <a:noFill/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sp>
        <p:nvSpPr>
          <p:cNvPr id="3" name="矩形: 圆角 2">
            <a:extLst>
              <a:ext uri="{FF2B5EF4-FFF2-40B4-BE49-F238E27FC236}">
                <a16:creationId xmlns="" xmlns:a16="http://schemas.microsoft.com/office/drawing/2014/main" id="{F076DD11-CA26-4E25-8544-5E5C880735EA}"/>
              </a:ext>
            </a:extLst>
          </p:cNvPr>
          <p:cNvSpPr/>
          <p:nvPr/>
        </p:nvSpPr>
        <p:spPr>
          <a:xfrm>
            <a:off x="3329286" y="1794515"/>
            <a:ext cx="1316016" cy="477982"/>
          </a:xfrm>
          <a:prstGeom prst="roundRect">
            <a:avLst/>
          </a:prstGeom>
          <a:solidFill>
            <a:srgbClr val="EF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rgbClr val="2B2B2B"/>
                </a:solidFill>
              </a:rPr>
              <a:t>orderer</a:t>
            </a:r>
            <a:endParaRPr lang="zh-CN" altLang="en-US" dirty="0">
              <a:solidFill>
                <a:srgbClr val="2B2B2B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="" xmlns:a16="http://schemas.microsoft.com/office/drawing/2014/main" id="{B05A1786-2683-4AAC-906F-F6CC67EE0B81}"/>
              </a:ext>
            </a:extLst>
          </p:cNvPr>
          <p:cNvSpPr/>
          <p:nvPr/>
        </p:nvSpPr>
        <p:spPr>
          <a:xfrm>
            <a:off x="3329286" y="5565282"/>
            <a:ext cx="1316016" cy="477982"/>
          </a:xfrm>
          <a:prstGeom prst="roundRect">
            <a:avLst/>
          </a:prstGeom>
          <a:solidFill>
            <a:srgbClr val="EFE9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rgbClr val="2B2B2B"/>
                </a:solidFill>
              </a:rPr>
              <a:t>管理节点</a:t>
            </a:r>
          </a:p>
        </p:txBody>
      </p:sp>
      <p:cxnSp>
        <p:nvCxnSpPr>
          <p:cNvPr id="39" name="直接箭头连接符 38">
            <a:extLst>
              <a:ext uri="{FF2B5EF4-FFF2-40B4-BE49-F238E27FC236}">
                <a16:creationId xmlns="" xmlns:a16="http://schemas.microsoft.com/office/drawing/2014/main" id="{8EFC3D1E-8776-42F8-BB41-13A404C39F42}"/>
              </a:ext>
            </a:extLst>
          </p:cNvPr>
          <p:cNvCxnSpPr>
            <a:stCxn id="23" idx="0"/>
            <a:endCxn id="3" idx="2"/>
          </p:cNvCxnSpPr>
          <p:nvPr/>
        </p:nvCxnSpPr>
        <p:spPr>
          <a:xfrm flipV="1">
            <a:off x="3987294" y="2272497"/>
            <a:ext cx="0" cy="3292785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>
            <a:extLst>
              <a:ext uri="{FF2B5EF4-FFF2-40B4-BE49-F238E27FC236}">
                <a16:creationId xmlns="" xmlns:a16="http://schemas.microsoft.com/office/drawing/2014/main" id="{1AAE36DF-268B-490C-A514-1C0B82FE7362}"/>
              </a:ext>
            </a:extLst>
          </p:cNvPr>
          <p:cNvCxnSpPr>
            <a:stCxn id="32" idx="0"/>
            <a:endCxn id="29" idx="2"/>
          </p:cNvCxnSpPr>
          <p:nvPr/>
        </p:nvCxnSpPr>
        <p:spPr>
          <a:xfrm flipV="1">
            <a:off x="2440286" y="3744193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>
            <a:extLst>
              <a:ext uri="{FF2B5EF4-FFF2-40B4-BE49-F238E27FC236}">
                <a16:creationId xmlns="" xmlns:a16="http://schemas.microsoft.com/office/drawing/2014/main" id="{760C82ED-5E19-4F30-83E8-017F25EBBE22}"/>
              </a:ext>
            </a:extLst>
          </p:cNvPr>
          <p:cNvCxnSpPr>
            <a:stCxn id="34" idx="0"/>
            <a:endCxn id="33" idx="2"/>
          </p:cNvCxnSpPr>
          <p:nvPr/>
        </p:nvCxnSpPr>
        <p:spPr>
          <a:xfrm flipV="1">
            <a:off x="5534302" y="3744193"/>
            <a:ext cx="0" cy="39287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>
            <a:extLst>
              <a:ext uri="{FF2B5EF4-FFF2-40B4-BE49-F238E27FC236}">
                <a16:creationId xmlns="" xmlns:a16="http://schemas.microsoft.com/office/drawing/2014/main" id="{F6F11C41-9F73-448A-AFA1-AE339DA2389C}"/>
              </a:ext>
            </a:extLst>
          </p:cNvPr>
          <p:cNvCxnSpPr>
            <a:cxnSpLocks/>
            <a:stCxn id="23" idx="3"/>
            <a:endCxn id="35" idx="2"/>
          </p:cNvCxnSpPr>
          <p:nvPr/>
        </p:nvCxnSpPr>
        <p:spPr>
          <a:xfrm flipV="1">
            <a:off x="4645302" y="4888100"/>
            <a:ext cx="889000" cy="916173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>
            <a:extLst>
              <a:ext uri="{FF2B5EF4-FFF2-40B4-BE49-F238E27FC236}">
                <a16:creationId xmlns="" xmlns:a16="http://schemas.microsoft.com/office/drawing/2014/main" id="{73E71FE3-EFA9-4B12-89E0-96D7C02FE23B}"/>
              </a:ext>
            </a:extLst>
          </p:cNvPr>
          <p:cNvCxnSpPr>
            <a:cxnSpLocks/>
            <a:stCxn id="23" idx="1"/>
            <a:endCxn id="8" idx="2"/>
          </p:cNvCxnSpPr>
          <p:nvPr/>
        </p:nvCxnSpPr>
        <p:spPr>
          <a:xfrm flipH="1" flipV="1">
            <a:off x="2440286" y="4888100"/>
            <a:ext cx="889000" cy="916173"/>
          </a:xfrm>
          <a:prstGeom prst="straightConnector1">
            <a:avLst/>
          </a:prstGeom>
          <a:ln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="" xmlns:a16="http://schemas.microsoft.com/office/drawing/2014/main" id="{39AB3DFF-85BB-4FE4-B88D-F9B3D6868AA6}"/>
              </a:ext>
            </a:extLst>
          </p:cNvPr>
          <p:cNvCxnSpPr>
            <a:stCxn id="3" idx="3"/>
            <a:endCxn id="33" idx="0"/>
          </p:cNvCxnSpPr>
          <p:nvPr/>
        </p:nvCxnSpPr>
        <p:spPr>
          <a:xfrm>
            <a:off x="4645302" y="2033506"/>
            <a:ext cx="889000" cy="123270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="" xmlns:a16="http://schemas.microsoft.com/office/drawing/2014/main" id="{11B629AC-D748-4D1A-9ABB-87D01686B9DA}"/>
              </a:ext>
            </a:extLst>
          </p:cNvPr>
          <p:cNvCxnSpPr>
            <a:stCxn id="3" idx="1"/>
            <a:endCxn id="29" idx="0"/>
          </p:cNvCxnSpPr>
          <p:nvPr/>
        </p:nvCxnSpPr>
        <p:spPr>
          <a:xfrm flipH="1">
            <a:off x="2440286" y="2033506"/>
            <a:ext cx="889000" cy="1232705"/>
          </a:xfrm>
          <a:prstGeom prst="straightConnector1">
            <a:avLst/>
          </a:prstGeom>
          <a:ln>
            <a:solidFill>
              <a:srgbClr val="2B2B2B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>
            <a:extLst>
              <a:ext uri="{FF2B5EF4-FFF2-40B4-BE49-F238E27FC236}">
                <a16:creationId xmlns="" xmlns:a16="http://schemas.microsoft.com/office/drawing/2014/main" id="{22E38ED2-3373-4C06-84FF-DEE6BF56DA48}"/>
              </a:ext>
            </a:extLst>
          </p:cNvPr>
          <p:cNvCxnSpPr>
            <a:stCxn id="8" idx="3"/>
            <a:endCxn id="35" idx="1"/>
          </p:cNvCxnSpPr>
          <p:nvPr/>
        </p:nvCxnSpPr>
        <p:spPr>
          <a:xfrm>
            <a:off x="3652229" y="3940630"/>
            <a:ext cx="67013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prstDash val="lg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="" xmlns:a16="http://schemas.microsoft.com/office/drawing/2014/main" id="{5FF02B2B-4B11-4F5E-AEBF-DF05F0F4F699}"/>
              </a:ext>
            </a:extLst>
          </p:cNvPr>
          <p:cNvSpPr txBox="1"/>
          <p:nvPr/>
        </p:nvSpPr>
        <p:spPr>
          <a:xfrm>
            <a:off x="5654468" y="4963169"/>
            <a:ext cx="13588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BBK-channel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AED071C0-57FA-439E-91F7-12AE2784A499}"/>
              </a:ext>
            </a:extLst>
          </p:cNvPr>
          <p:cNvSpPr txBox="1"/>
          <p:nvPr/>
        </p:nvSpPr>
        <p:spPr>
          <a:xfrm>
            <a:off x="7581456" y="3429000"/>
            <a:ext cx="3634328" cy="12966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设置每个公司的锚点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将联盟节点加入统一的交易频道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所有</a:t>
            </a:r>
            <a:r>
              <a:rPr lang="en-US" altLang="zh-CN" dirty="0"/>
              <a:t>peer</a:t>
            </a:r>
            <a:r>
              <a:rPr lang="zh-CN" altLang="en-US" dirty="0"/>
              <a:t>节点上安装和实例化链码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38606260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588FEA5-1027-4030-889B-CA7A989D14C6}"/>
              </a:ext>
            </a:extLst>
          </p:cNvPr>
          <p:cNvSpPr txBox="1"/>
          <p:nvPr/>
        </p:nvSpPr>
        <p:spPr>
          <a:xfrm>
            <a:off x="1073150" y="1495425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区块链技术优势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0DD9DA8-0C5D-4BF3-8C17-ECC0E8B5F6D1}"/>
              </a:ext>
            </a:extLst>
          </p:cNvPr>
          <p:cNvSpPr txBox="1"/>
          <p:nvPr/>
        </p:nvSpPr>
        <p:spPr>
          <a:xfrm>
            <a:off x="1073150" y="2444095"/>
            <a:ext cx="9648795" cy="333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分布式容错性</a:t>
            </a:r>
            <a:r>
              <a:rPr lang="en-US" altLang="zh-CN" b="1" dirty="0"/>
              <a:t>	</a:t>
            </a:r>
            <a:r>
              <a:rPr lang="zh-CN" altLang="en-US" dirty="0"/>
              <a:t>分布式网络可以容忍部分节点的异常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隐私保护性</a:t>
            </a:r>
            <a:r>
              <a:rPr lang="en-US" altLang="zh-CN" b="1" dirty="0"/>
              <a:t>	</a:t>
            </a:r>
            <a:r>
              <a:rPr lang="zh-CN" altLang="en-US" dirty="0"/>
              <a:t>密码学保证了数据隐私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★不可篡改性</a:t>
            </a:r>
            <a:r>
              <a:rPr lang="en-US" altLang="zh-CN" b="1" dirty="0"/>
              <a:t>	</a:t>
            </a:r>
            <a:r>
              <a:rPr lang="zh-CN" altLang="en-US" dirty="0"/>
              <a:t>一致提交的数据会一直存在，不可销毁或修改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★可信任性</a:t>
            </a:r>
            <a:r>
              <a:rPr lang="en-US" altLang="zh-CN" dirty="0"/>
              <a:t>	</a:t>
            </a:r>
            <a:r>
              <a:rPr lang="zh-CN" altLang="en-US" dirty="0"/>
              <a:t>区块链技术提供天然可信的分布式账本平台，不需要额外的第三方中介参与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★降低成本</a:t>
            </a:r>
            <a:r>
              <a:rPr lang="en-US" altLang="zh-CN" dirty="0"/>
              <a:t>	</a:t>
            </a:r>
            <a:r>
              <a:rPr lang="zh-CN" altLang="en-US" dirty="0"/>
              <a:t>在某些领域和传统技术比，区块链技术需要更少的时间、人力和维护成本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zh-CN" altLang="en-US" b="1" dirty="0"/>
              <a:t>★增强安全</a:t>
            </a:r>
            <a:r>
              <a:rPr lang="en-US" altLang="zh-CN" dirty="0"/>
              <a:t>	</a:t>
            </a:r>
            <a:r>
              <a:rPr lang="zh-CN" altLang="en-US" dirty="0"/>
              <a:t>区块链技术有利于安全、可靠的审计管理和账目清算，减少犯罪风险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07547601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捐款项目</a:t>
            </a:r>
            <a:endParaRPr lang="en-US" altLang="zh-CN" dirty="0"/>
          </a:p>
        </p:txBody>
      </p:sp>
      <p:sp>
        <p:nvSpPr>
          <p:cNvPr id="37" name="文本框 36">
            <a:extLst>
              <a:ext uri="{FF2B5EF4-FFF2-40B4-BE49-F238E27FC236}">
                <a16:creationId xmlns="" xmlns:a16="http://schemas.microsoft.com/office/drawing/2014/main" id="{B03FCB2B-BF9A-4FBB-8D96-E26D4B45ED64}"/>
              </a:ext>
            </a:extLst>
          </p:cNvPr>
          <p:cNvSpPr txBox="1"/>
          <p:nvPr/>
        </p:nvSpPr>
        <p:spPr>
          <a:xfrm>
            <a:off x="1073150" y="2423100"/>
            <a:ext cx="9394166" cy="37896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1.</a:t>
            </a:r>
            <a:r>
              <a:rPr lang="zh-CN" altLang="en-US" dirty="0">
                <a:latin typeface="+mn-ea"/>
              </a:rPr>
              <a:t>启动</a:t>
            </a:r>
            <a:r>
              <a:rPr lang="en-US" altLang="zh-CN" dirty="0">
                <a:latin typeface="+mn-ea"/>
              </a:rPr>
              <a:t>orderer</a:t>
            </a:r>
            <a:r>
              <a:rPr lang="zh-CN" altLang="en-US" dirty="0">
                <a:latin typeface="+mn-ea"/>
              </a:rPr>
              <a:t>节点，两个</a:t>
            </a:r>
            <a:r>
              <a:rPr lang="en-US" altLang="zh-CN" dirty="0">
                <a:latin typeface="+mn-ea"/>
              </a:rPr>
              <a:t>peer</a:t>
            </a:r>
            <a:r>
              <a:rPr lang="zh-CN" altLang="en-US" dirty="0">
                <a:latin typeface="+mn-ea"/>
              </a:rPr>
              <a:t>节点</a:t>
            </a:r>
            <a:r>
              <a:rPr lang="en-US" altLang="zh-CN" dirty="0">
                <a:latin typeface="+mn-ea"/>
              </a:rPr>
              <a:t>(vivo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OPPO)</a:t>
            </a:r>
            <a:r>
              <a:rPr lang="zh-CN" altLang="en-US" dirty="0">
                <a:latin typeface="+mn-ea"/>
              </a:rPr>
              <a:t>，</a:t>
            </a: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（管理客户端）节点（</a:t>
            </a:r>
            <a:r>
              <a:rPr lang="en-US" altLang="zh-CN" dirty="0">
                <a:latin typeface="+mn-ea"/>
              </a:rPr>
              <a:t>docker-compose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2.</a:t>
            </a:r>
            <a:r>
              <a:rPr lang="zh-CN" altLang="en-US" dirty="0">
                <a:latin typeface="+mn-ea"/>
              </a:rPr>
              <a:t>准备</a:t>
            </a:r>
            <a:r>
              <a:rPr lang="en-US" altLang="zh-CN" dirty="0">
                <a:latin typeface="+mn-ea"/>
              </a:rPr>
              <a:t>orderer</a:t>
            </a:r>
            <a:r>
              <a:rPr lang="zh-CN" altLang="en-US" dirty="0">
                <a:latin typeface="+mn-ea"/>
              </a:rPr>
              <a:t>和</a:t>
            </a:r>
            <a:r>
              <a:rPr lang="en-US" altLang="zh-CN" dirty="0">
                <a:latin typeface="+mn-ea"/>
              </a:rPr>
              <a:t>peer</a:t>
            </a:r>
            <a:r>
              <a:rPr lang="zh-CN" altLang="en-US" dirty="0">
                <a:latin typeface="+mn-ea"/>
              </a:rPr>
              <a:t>的证书、</a:t>
            </a:r>
            <a:r>
              <a:rPr lang="en-US" altLang="zh-CN" dirty="0">
                <a:latin typeface="+mn-ea"/>
              </a:rPr>
              <a:t>channel</a:t>
            </a:r>
            <a:r>
              <a:rPr lang="zh-CN" altLang="en-US" dirty="0">
                <a:latin typeface="+mn-ea"/>
              </a:rPr>
              <a:t>的配置文件（</a:t>
            </a:r>
            <a:r>
              <a:rPr lang="en-US" altLang="zh-CN" dirty="0"/>
              <a:t>cryptogen</a:t>
            </a:r>
            <a:r>
              <a:rPr lang="zh-CN" altLang="en-US" dirty="0"/>
              <a:t>、</a:t>
            </a:r>
            <a:r>
              <a:rPr lang="en-US" altLang="zh-CN" dirty="0"/>
              <a:t>configtxgen</a:t>
            </a:r>
            <a:r>
              <a:rPr lang="zh-CN" altLang="en-US" dirty="0">
                <a:latin typeface="+mn-ea"/>
              </a:rPr>
              <a:t>）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3.</a:t>
            </a:r>
            <a:r>
              <a:rPr lang="zh-CN" altLang="en-US" dirty="0">
                <a:latin typeface="+mn-ea"/>
              </a:rPr>
              <a:t>创建</a:t>
            </a:r>
            <a:r>
              <a:rPr lang="en-US" altLang="zh-CN" dirty="0">
                <a:latin typeface="+mn-ea"/>
              </a:rPr>
              <a:t>channel</a:t>
            </a:r>
            <a:r>
              <a:rPr lang="zh-CN" altLang="en-US" dirty="0">
                <a:latin typeface="+mn-ea"/>
              </a:rPr>
              <a:t>、</a:t>
            </a:r>
            <a:r>
              <a:rPr lang="en-US" altLang="zh-CN" dirty="0">
                <a:latin typeface="+mn-ea"/>
              </a:rPr>
              <a:t>peer</a:t>
            </a:r>
            <a:r>
              <a:rPr lang="zh-CN" altLang="en-US" dirty="0">
                <a:latin typeface="+mn-ea"/>
              </a:rPr>
              <a:t>节点加入</a:t>
            </a:r>
            <a:r>
              <a:rPr lang="en-US" altLang="zh-CN" dirty="0">
                <a:latin typeface="+mn-ea"/>
              </a:rPr>
              <a:t>channel</a:t>
            </a:r>
            <a:r>
              <a:rPr lang="zh-CN" altLang="en-US" dirty="0">
                <a:latin typeface="+mn-ea"/>
              </a:rPr>
              <a:t>、设置锚点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4.</a:t>
            </a:r>
            <a:r>
              <a:rPr lang="zh-CN" altLang="en-US" dirty="0">
                <a:latin typeface="+mn-ea"/>
              </a:rPr>
              <a:t>链码的安装、实例化和调用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orderer</a:t>
            </a:r>
            <a:r>
              <a:rPr lang="zh-CN" altLang="en-US" dirty="0">
                <a:latin typeface="+mn-ea"/>
              </a:rPr>
              <a:t>节点负责交易排序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peer</a:t>
            </a:r>
            <a:r>
              <a:rPr lang="zh-CN" altLang="en-US" dirty="0">
                <a:latin typeface="+mn-ea"/>
              </a:rPr>
              <a:t>节点负责交易的背书、确认和查询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cli</a:t>
            </a:r>
            <a:r>
              <a:rPr lang="zh-CN" altLang="en-US" dirty="0">
                <a:latin typeface="+mn-ea"/>
              </a:rPr>
              <a:t>节点负责交易的提交</a:t>
            </a: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+mn-ea"/>
              </a:rPr>
              <a:t>CA</a:t>
            </a:r>
            <a:r>
              <a:rPr lang="zh-CN" altLang="en-US" dirty="0">
                <a:latin typeface="+mn-ea"/>
              </a:rPr>
              <a:t>节点负责网络身份准入认证（目前该网络没搭建该节点）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="" xmlns:a16="http://schemas.microsoft.com/office/drawing/2014/main" id="{1A23B7B6-F2B5-48C2-AA8A-382D11CE1911}"/>
              </a:ext>
            </a:extLst>
          </p:cNvPr>
          <p:cNvSpPr txBox="1"/>
          <p:nvPr/>
        </p:nvSpPr>
        <p:spPr>
          <a:xfrm>
            <a:off x="1073150" y="1628775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节点网络搭建总结</a:t>
            </a:r>
          </a:p>
        </p:txBody>
      </p:sp>
    </p:spTree>
    <p:extLst>
      <p:ext uri="{BB962C8B-B14F-4D97-AF65-F5344CB8AC3E}">
        <p14:creationId xmlns:p14="http://schemas.microsoft.com/office/powerpoint/2010/main" val="53737004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钱包</a:t>
            </a:r>
            <a:r>
              <a:rPr lang="en-US" altLang="zh-CN" dirty="0" smtClean="0"/>
              <a:t>+</a:t>
            </a:r>
            <a:r>
              <a:rPr lang="zh-CN" altLang="en-US" dirty="0" smtClean="0"/>
              <a:t>预言家</a:t>
            </a:r>
            <a:endParaRPr lang="en-US" altLang="zh-CN" dirty="0"/>
          </a:p>
        </p:txBody>
      </p: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819B3DA9-A855-41B0-AA94-4AD1BAE5C803}"/>
              </a:ext>
            </a:extLst>
          </p:cNvPr>
          <p:cNvSpPr/>
          <p:nvPr/>
        </p:nvSpPr>
        <p:spPr>
          <a:xfrm>
            <a:off x="1073150" y="1691838"/>
            <a:ext cx="693737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项目目的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+mn-ea"/>
              </a:rPr>
              <a:t>熟悉</a:t>
            </a:r>
            <a:r>
              <a:rPr lang="zh-CN" altLang="en-US" dirty="0">
                <a:latin typeface="+mn-ea"/>
              </a:rPr>
              <a:t>以太</a:t>
            </a:r>
            <a:r>
              <a:rPr lang="zh-CN" altLang="en-US" dirty="0" smtClean="0">
                <a:latin typeface="+mn-ea"/>
              </a:rPr>
              <a:t>坊</a:t>
            </a:r>
            <a:r>
              <a:rPr lang="zh-CN" altLang="en-US" dirty="0" smtClean="0">
                <a:latin typeface="+mn-ea"/>
              </a:rPr>
              <a:t>的整个</a:t>
            </a:r>
            <a:r>
              <a:rPr lang="zh-CN" altLang="en-US" dirty="0">
                <a:latin typeface="+mn-ea"/>
              </a:rPr>
              <a:t>开发</a:t>
            </a:r>
            <a:r>
              <a:rPr lang="zh-CN" altLang="en-US" dirty="0" smtClean="0">
                <a:latin typeface="+mn-ea"/>
              </a:rPr>
              <a:t>流程；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r>
              <a:rPr lang="zh-CN" altLang="en-US" dirty="0" smtClean="0">
                <a:latin typeface="+mn-ea"/>
              </a:rPr>
              <a:t>熟悉智能合约从编写到部署的整个流程；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+mn-ea"/>
              </a:rPr>
              <a:t>项目涉及技术</a:t>
            </a:r>
            <a:endParaRPr lang="en-US" altLang="zh-CN" b="1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 err="1" smtClean="0">
                <a:latin typeface="+mn-ea"/>
              </a:rPr>
              <a:t>Dapp</a:t>
            </a:r>
            <a:r>
              <a:rPr lang="zh-CN" altLang="en-US" dirty="0" smtClean="0">
                <a:latin typeface="+mn-ea"/>
              </a:rPr>
              <a:t>开发流程；</a:t>
            </a:r>
            <a:endParaRPr lang="en-US" altLang="zh-CN" dirty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 err="1" smtClean="0">
                <a:latin typeface="+mn-ea"/>
              </a:rPr>
              <a:t>Geth</a:t>
            </a:r>
            <a:r>
              <a:rPr lang="zh-CN" altLang="en-US" dirty="0" smtClean="0">
                <a:latin typeface="+mn-ea"/>
              </a:rPr>
              <a:t>命令；</a:t>
            </a:r>
            <a:endParaRPr lang="en-US" altLang="zh-CN" dirty="0" smtClean="0">
              <a:latin typeface="+mn-ea"/>
            </a:endParaRPr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en-US" altLang="zh-CN" dirty="0" smtClean="0">
                <a:latin typeface="+mn-ea"/>
              </a:rPr>
              <a:t>solidity</a:t>
            </a:r>
            <a:r>
              <a:rPr lang="zh-CN" altLang="en-US" smtClean="0">
                <a:latin typeface="+mn-ea"/>
              </a:rPr>
              <a:t>编程语言；</a:t>
            </a:r>
            <a:endParaRPr lang="en-US" altLang="zh-CN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6181595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钱包</a:t>
            </a:r>
            <a:r>
              <a:rPr lang="en-US" altLang="zh-CN" dirty="0" smtClean="0"/>
              <a:t>+</a:t>
            </a:r>
            <a:r>
              <a:rPr lang="zh-CN" altLang="en-US" dirty="0" smtClean="0"/>
              <a:t>预言家</a:t>
            </a:r>
            <a:endParaRPr lang="en-US" altLang="zh-CN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598" y="2209799"/>
            <a:ext cx="2038350" cy="3705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333374" y="3983593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钱包主页面</a:t>
            </a: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2085975"/>
            <a:ext cx="1990725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2" name="直接箭头连接符 11"/>
          <p:cNvCxnSpPr/>
          <p:nvPr/>
        </p:nvCxnSpPr>
        <p:spPr>
          <a:xfrm>
            <a:off x="4333875" y="3257550"/>
            <a:ext cx="1495425" cy="0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43425" y="2771775"/>
            <a:ext cx="159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点击收款</a:t>
            </a:r>
            <a:endParaRPr lang="zh-CN" alt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1263" y="4543425"/>
            <a:ext cx="1990725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" name="直接箭头连接符 19"/>
          <p:cNvCxnSpPr/>
          <p:nvPr/>
        </p:nvCxnSpPr>
        <p:spPr>
          <a:xfrm>
            <a:off x="4333875" y="5311259"/>
            <a:ext cx="1495425" cy="0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43425" y="4825484"/>
            <a:ext cx="15954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点击付款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8677274" y="2771775"/>
            <a:ext cx="1685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收款二维码</a:t>
            </a:r>
            <a:endParaRPr lang="zh-CN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829674" y="5000625"/>
            <a:ext cx="199072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填写付款地址或者扫描二维码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7215165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钱包</a:t>
            </a:r>
            <a:r>
              <a:rPr lang="en-US" altLang="zh-CN" dirty="0" smtClean="0"/>
              <a:t>+</a:t>
            </a:r>
            <a:r>
              <a:rPr lang="zh-CN" altLang="en-US" dirty="0" smtClean="0"/>
              <a:t>预言家</a:t>
            </a:r>
            <a:endParaRPr lang="en-US" altLang="zh-CN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128838"/>
            <a:ext cx="30099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073150" y="1683306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模拟公信链预言家项目，基于以太坊实现竞猜功能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73150" y="4023954"/>
            <a:ext cx="25146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流程如下：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="" xmlns:a16="http://schemas.microsoft.com/office/drawing/2014/main" id="{D8FD3160-5582-4C7B-94C9-76DEB04268C8}"/>
              </a:ext>
            </a:extLst>
          </p:cNvPr>
          <p:cNvGrpSpPr/>
          <p:nvPr/>
        </p:nvGrpSpPr>
        <p:grpSpPr>
          <a:xfrm>
            <a:off x="1073150" y="4805363"/>
            <a:ext cx="7239000" cy="581025"/>
            <a:chOff x="1876425" y="5086350"/>
            <a:chExt cx="7239000" cy="581025"/>
          </a:xfrm>
        </p:grpSpPr>
        <p:sp>
          <p:nvSpPr>
            <p:cNvPr id="4" name="圆角矩形 3"/>
            <p:cNvSpPr/>
            <p:nvPr/>
          </p:nvSpPr>
          <p:spPr>
            <a:xfrm>
              <a:off x="1876425" y="5086350"/>
              <a:ext cx="179070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发起竞猜</a:t>
              </a: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600575" y="5086350"/>
              <a:ext cx="179070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用户投注</a:t>
              </a: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7324725" y="5086350"/>
              <a:ext cx="179070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开奖</a:t>
              </a:r>
            </a:p>
          </p:txBody>
        </p:sp>
        <p:cxnSp>
          <p:nvCxnSpPr>
            <p:cNvPr id="10" name="直接箭头连接符 9">
              <a:extLst>
                <a:ext uri="{FF2B5EF4-FFF2-40B4-BE49-F238E27FC236}">
                  <a16:creationId xmlns="" xmlns:a16="http://schemas.microsoft.com/office/drawing/2014/main" id="{F37ECB2C-B841-4178-B8B5-23BEB5E11E08}"/>
                </a:ext>
              </a:extLst>
            </p:cNvPr>
            <p:cNvCxnSpPr/>
            <p:nvPr/>
          </p:nvCxnSpPr>
          <p:spPr>
            <a:xfrm>
              <a:off x="3667125" y="5376862"/>
              <a:ext cx="933450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="" xmlns:a16="http://schemas.microsoft.com/office/drawing/2014/main" id="{DC14CE50-D22E-4554-8D0F-E27943960B61}"/>
                </a:ext>
              </a:extLst>
            </p:cNvPr>
            <p:cNvCxnSpPr/>
            <p:nvPr/>
          </p:nvCxnSpPr>
          <p:spPr>
            <a:xfrm>
              <a:off x="6391275" y="5376862"/>
              <a:ext cx="933450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98775274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钱包</a:t>
            </a:r>
            <a:r>
              <a:rPr lang="en-US" altLang="zh-CN" dirty="0" smtClean="0"/>
              <a:t>+</a:t>
            </a:r>
            <a:r>
              <a:rPr lang="zh-CN" altLang="en-US" dirty="0" smtClean="0"/>
              <a:t>预言家</a:t>
            </a:r>
            <a:endParaRPr lang="en-US" altLang="zh-CN" dirty="0"/>
          </a:p>
        </p:txBody>
      </p:sp>
      <p:sp>
        <p:nvSpPr>
          <p:cNvPr id="8" name="圆角矩形 7"/>
          <p:cNvSpPr/>
          <p:nvPr/>
        </p:nvSpPr>
        <p:spPr>
          <a:xfrm>
            <a:off x="4924425" y="1524000"/>
            <a:ext cx="1400175" cy="5810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Dapp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4924425" y="2743200"/>
            <a:ext cx="1400175" cy="5810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Web3js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3524249" y="3933825"/>
            <a:ext cx="4200525" cy="201930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t"/>
            <a:r>
              <a:rPr lang="en-US" altLang="zh-CN" dirty="0" smtClean="0">
                <a:solidFill>
                  <a:schemeClr val="tx1"/>
                </a:solidFill>
              </a:rPr>
              <a:t>EVM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224338" y="4652962"/>
            <a:ext cx="700088" cy="5810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block1</a:t>
            </a:r>
          </a:p>
        </p:txBody>
      </p:sp>
      <p:sp>
        <p:nvSpPr>
          <p:cNvPr id="19" name="圆角矩形 18"/>
          <p:cNvSpPr/>
          <p:nvPr/>
        </p:nvSpPr>
        <p:spPr>
          <a:xfrm>
            <a:off x="5274468" y="4657724"/>
            <a:ext cx="700088" cy="5810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block2</a:t>
            </a:r>
          </a:p>
        </p:txBody>
      </p:sp>
      <p:sp>
        <p:nvSpPr>
          <p:cNvPr id="20" name="圆角矩形 19"/>
          <p:cNvSpPr/>
          <p:nvPr/>
        </p:nvSpPr>
        <p:spPr>
          <a:xfrm>
            <a:off x="6324600" y="4652962"/>
            <a:ext cx="700088" cy="581025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block3</a:t>
            </a:r>
          </a:p>
        </p:txBody>
      </p:sp>
      <p:cxnSp>
        <p:nvCxnSpPr>
          <p:cNvPr id="12" name="直接箭头连接符 11"/>
          <p:cNvCxnSpPr>
            <a:stCxn id="17" idx="3"/>
            <a:endCxn id="19" idx="1"/>
          </p:cNvCxnSpPr>
          <p:nvPr/>
        </p:nvCxnSpPr>
        <p:spPr>
          <a:xfrm>
            <a:off x="4924426" y="4943475"/>
            <a:ext cx="350042" cy="4762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5974556" y="4957762"/>
            <a:ext cx="350042" cy="4762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8" idx="2"/>
            <a:endCxn id="15" idx="0"/>
          </p:cNvCxnSpPr>
          <p:nvPr/>
        </p:nvCxnSpPr>
        <p:spPr>
          <a:xfrm>
            <a:off x="5624513" y="2105025"/>
            <a:ext cx="0" cy="638175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5624513" y="3314700"/>
            <a:ext cx="0" cy="638175"/>
          </a:xfrm>
          <a:prstGeom prst="straightConnector1">
            <a:avLst/>
          </a:prstGeom>
          <a:ln>
            <a:solidFill>
              <a:srgbClr val="2B2B2B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5695950" y="3524250"/>
            <a:ext cx="9786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RPC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186957" y="6038850"/>
            <a:ext cx="1575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节点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495300" y="1409700"/>
            <a:ext cx="3209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钱包</a:t>
            </a:r>
            <a:r>
              <a:rPr lang="en-US" altLang="zh-CN" dirty="0"/>
              <a:t>+</a:t>
            </a:r>
            <a:r>
              <a:rPr lang="zh-CN" altLang="en-US" dirty="0"/>
              <a:t>预言家</a:t>
            </a:r>
            <a:r>
              <a:rPr lang="zh-CN" altLang="en-US" dirty="0" smtClean="0"/>
              <a:t>去中心化架构图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462495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预言家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73150" y="1402405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编写智能合约：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73150" y="2780681"/>
            <a:ext cx="9639303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以太坊官方提供了一个在线编写、编译和调试的网站</a:t>
            </a:r>
            <a:r>
              <a:rPr lang="en-US" altLang="zh-CN" dirty="0"/>
              <a:t>remix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>http://remix.ethereum.org/</a:t>
            </a:r>
          </a:p>
          <a:p>
            <a:pPr>
              <a:lnSpc>
                <a:spcPct val="150000"/>
              </a:lnSpc>
            </a:pPr>
            <a:r>
              <a:rPr lang="zh-CN" altLang="en-US" dirty="0"/>
              <a:t>可以很方便的编写智能合约。</a:t>
            </a: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4361855"/>
            <a:ext cx="8267700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="" xmlns:a16="http://schemas.microsoft.com/office/drawing/2014/main" id="{B514493B-A02B-4161-AB2D-CA3E3E07B128}"/>
              </a:ext>
            </a:extLst>
          </p:cNvPr>
          <p:cNvGrpSpPr/>
          <p:nvPr/>
        </p:nvGrpSpPr>
        <p:grpSpPr>
          <a:xfrm>
            <a:off x="1073150" y="2042605"/>
            <a:ext cx="8982075" cy="581025"/>
            <a:chOff x="1262061" y="2268975"/>
            <a:chExt cx="8982075" cy="581025"/>
          </a:xfrm>
        </p:grpSpPr>
        <p:sp>
          <p:nvSpPr>
            <p:cNvPr id="9" name="圆角矩形 8"/>
            <p:cNvSpPr/>
            <p:nvPr/>
          </p:nvSpPr>
          <p:spPr>
            <a:xfrm>
              <a:off x="1262061" y="2268975"/>
              <a:ext cx="1381125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编写合约</a:t>
              </a: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3217067" y="2268975"/>
              <a:ext cx="139065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编译合约</a:t>
              </a: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181598" y="2268975"/>
              <a:ext cx="133350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部署合约</a:t>
              </a: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8996361" y="2268975"/>
              <a:ext cx="1247775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销毁合约</a:t>
              </a: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7088979" y="2268975"/>
              <a:ext cx="1333500" cy="58102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调用合约</a:t>
              </a:r>
            </a:p>
          </p:txBody>
        </p:sp>
        <p:cxnSp>
          <p:nvCxnSpPr>
            <p:cNvPr id="5" name="直接箭头连接符 4">
              <a:extLst>
                <a:ext uri="{FF2B5EF4-FFF2-40B4-BE49-F238E27FC236}">
                  <a16:creationId xmlns="" xmlns:a16="http://schemas.microsoft.com/office/drawing/2014/main" id="{97BA092D-77DD-4CD4-AC22-5B2627DA840C}"/>
                </a:ext>
              </a:extLst>
            </p:cNvPr>
            <p:cNvCxnSpPr/>
            <p:nvPr/>
          </p:nvCxnSpPr>
          <p:spPr>
            <a:xfrm>
              <a:off x="2643186" y="2559487"/>
              <a:ext cx="573881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="" xmlns:a16="http://schemas.microsoft.com/office/drawing/2014/main" id="{8DEFE663-9D50-46B6-A259-F3A2DCF5E11F}"/>
                </a:ext>
              </a:extLst>
            </p:cNvPr>
            <p:cNvCxnSpPr/>
            <p:nvPr/>
          </p:nvCxnSpPr>
          <p:spPr>
            <a:xfrm>
              <a:off x="4607717" y="2559487"/>
              <a:ext cx="573881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箭头连接符 18">
              <a:extLst>
                <a:ext uri="{FF2B5EF4-FFF2-40B4-BE49-F238E27FC236}">
                  <a16:creationId xmlns="" xmlns:a16="http://schemas.microsoft.com/office/drawing/2014/main" id="{17F1A88C-7F24-46F9-8382-42B9BD516020}"/>
                </a:ext>
              </a:extLst>
            </p:cNvPr>
            <p:cNvCxnSpPr/>
            <p:nvPr/>
          </p:nvCxnSpPr>
          <p:spPr>
            <a:xfrm>
              <a:off x="6515098" y="2559487"/>
              <a:ext cx="573881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>
              <a:extLst>
                <a:ext uri="{FF2B5EF4-FFF2-40B4-BE49-F238E27FC236}">
                  <a16:creationId xmlns="" xmlns:a16="http://schemas.microsoft.com/office/drawing/2014/main" id="{F2A2B6CC-740E-46EF-85C0-54CC83C0B80F}"/>
                </a:ext>
              </a:extLst>
            </p:cNvPr>
            <p:cNvCxnSpPr/>
            <p:nvPr/>
          </p:nvCxnSpPr>
          <p:spPr>
            <a:xfrm>
              <a:off x="8422479" y="2559487"/>
              <a:ext cx="573882" cy="0"/>
            </a:xfrm>
            <a:prstGeom prst="straightConnector1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02304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预言家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73150" y="1514475"/>
            <a:ext cx="67532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智能合约编写完成后，在</a:t>
            </a:r>
            <a:r>
              <a:rPr lang="en-US" altLang="zh-CN" dirty="0"/>
              <a:t>remix</a:t>
            </a:r>
            <a:r>
              <a:rPr lang="zh-CN" altLang="en-US" dirty="0"/>
              <a:t>可以使用虚假用户来模拟测试</a:t>
            </a:r>
            <a:endParaRPr lang="en-US" altLang="zh-CN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150" y="2181225"/>
            <a:ext cx="4543425" cy="273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5427" y="2181225"/>
            <a:ext cx="4333875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39816911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技术实践</a:t>
            </a:r>
            <a:r>
              <a:rPr lang="en-US" altLang="zh-CN" dirty="0"/>
              <a:t>——</a:t>
            </a:r>
            <a:r>
              <a:rPr lang="zh-CN" altLang="en-US" dirty="0"/>
              <a:t>预言家</a:t>
            </a:r>
            <a:endParaRPr lang="en-US" altLang="zh-CN" dirty="0"/>
          </a:p>
        </p:txBody>
      </p:sp>
      <p:sp>
        <p:nvSpPr>
          <p:cNvPr id="3" name="TextBox 2"/>
          <p:cNvSpPr txBox="1"/>
          <p:nvPr/>
        </p:nvSpPr>
        <p:spPr>
          <a:xfrm>
            <a:off x="1073150" y="1446074"/>
            <a:ext cx="6753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智能合约有</a:t>
            </a:r>
            <a:r>
              <a:rPr lang="en-US" altLang="zh-CN" dirty="0"/>
              <a:t>3</a:t>
            </a:r>
            <a:r>
              <a:rPr lang="zh-CN" altLang="en-US" dirty="0"/>
              <a:t>个主要的方法：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function </a:t>
            </a:r>
            <a:r>
              <a:rPr lang="en-US" altLang="zh-CN" dirty="0" err="1"/>
              <a:t>setGame</a:t>
            </a:r>
            <a:r>
              <a:rPr lang="en-US" altLang="zh-CN" dirty="0"/>
              <a:t>(string question) public	              //</a:t>
            </a:r>
            <a:r>
              <a:rPr lang="zh-CN" altLang="en-US" dirty="0"/>
              <a:t>发起竞猜</a:t>
            </a:r>
            <a:endParaRPr lang="en-US" altLang="zh-CN" dirty="0"/>
          </a:p>
          <a:p>
            <a:r>
              <a:rPr lang="en-US" altLang="zh-CN" dirty="0"/>
              <a:t> function </a:t>
            </a:r>
            <a:r>
              <a:rPr lang="en-US" altLang="zh-CN" dirty="0" err="1"/>
              <a:t>betGame</a:t>
            </a:r>
            <a:r>
              <a:rPr lang="en-US" altLang="zh-CN" dirty="0"/>
              <a:t>(bool </a:t>
            </a:r>
            <a:r>
              <a:rPr lang="en-US" altLang="zh-CN" dirty="0" err="1"/>
              <a:t>isHostTeam</a:t>
            </a:r>
            <a:r>
              <a:rPr lang="en-US" altLang="zh-CN" dirty="0"/>
              <a:t>)payable public       //</a:t>
            </a:r>
            <a:r>
              <a:rPr lang="zh-CN" altLang="en-US" dirty="0"/>
              <a:t>投注</a:t>
            </a:r>
            <a:endParaRPr lang="en-US" altLang="zh-CN" dirty="0"/>
          </a:p>
          <a:p>
            <a:r>
              <a:rPr lang="en-US" altLang="zh-CN" dirty="0"/>
              <a:t> function </a:t>
            </a:r>
            <a:r>
              <a:rPr lang="en-US" altLang="zh-CN" dirty="0" err="1"/>
              <a:t>openGame</a:t>
            </a:r>
            <a:r>
              <a:rPr lang="en-US" altLang="zh-CN" dirty="0"/>
              <a:t>(bool </a:t>
            </a:r>
            <a:r>
              <a:rPr lang="en-US" altLang="zh-CN" dirty="0" err="1"/>
              <a:t>isHostTeam</a:t>
            </a:r>
            <a:r>
              <a:rPr lang="en-US" altLang="zh-CN" dirty="0"/>
              <a:t>)payable public    //</a:t>
            </a:r>
            <a:r>
              <a:rPr lang="zh-CN" altLang="en-US" dirty="0"/>
              <a:t>开奖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73150" y="3334435"/>
            <a:ext cx="9782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其中发起竞猜的账户必须和开奖的账户要一致，开奖之后，会将竞猜失败的用户投注的总金额按投注比例转给竞猜成功的用户。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737" y="4114801"/>
            <a:ext cx="7372350" cy="2266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1853644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下阶段计划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B005A76D-0579-483C-916E-B70F62E84BD0}"/>
              </a:ext>
            </a:extLst>
          </p:cNvPr>
          <p:cNvSpPr txBox="1"/>
          <p:nvPr/>
        </p:nvSpPr>
        <p:spPr>
          <a:xfrm>
            <a:off x="1073150" y="1929745"/>
            <a:ext cx="3264035" cy="333950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b="1" dirty="0"/>
              <a:t>技术栈的深入学习和研究</a:t>
            </a:r>
            <a:endParaRPr lang="en-US" altLang="zh-CN" b="1" dirty="0"/>
          </a:p>
          <a:p>
            <a:pPr>
              <a:lnSpc>
                <a:spcPct val="20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通过源码分析</a:t>
            </a:r>
            <a:r>
              <a:rPr lang="en-US" altLang="zh-CN" dirty="0"/>
              <a:t>Fabric</a:t>
            </a:r>
            <a:r>
              <a:rPr lang="zh-CN" altLang="en-US" dirty="0"/>
              <a:t>原理机制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- </a:t>
            </a:r>
            <a:r>
              <a:rPr lang="zh-CN" altLang="en-US" dirty="0"/>
              <a:t>分布式网络构建</a:t>
            </a:r>
            <a:r>
              <a:rPr lang="en-US" altLang="zh-CN" dirty="0"/>
              <a:t>P2P</a:t>
            </a:r>
          </a:p>
          <a:p>
            <a:pPr>
              <a:lnSpc>
                <a:spcPct val="200000"/>
              </a:lnSpc>
            </a:pPr>
            <a:r>
              <a:rPr lang="en-US" altLang="zh-CN" dirty="0"/>
              <a:t>- Docker</a:t>
            </a:r>
            <a:r>
              <a:rPr lang="zh-CN" altLang="en-US" dirty="0"/>
              <a:t>容器技术</a:t>
            </a:r>
            <a:endParaRPr lang="en-US" altLang="zh-CN" dirty="0"/>
          </a:p>
          <a:p>
            <a:pPr>
              <a:lnSpc>
                <a:spcPct val="200000"/>
              </a:lnSpc>
            </a:pPr>
            <a:r>
              <a:rPr lang="en-US" altLang="zh-CN" dirty="0"/>
              <a:t>- ……</a:t>
            </a:r>
          </a:p>
          <a:p>
            <a:pPr>
              <a:lnSpc>
                <a:spcPct val="200000"/>
              </a:lnSpc>
            </a:pPr>
            <a:r>
              <a:rPr lang="zh-CN" altLang="en-US" b="1" dirty="0"/>
              <a:t>区块链技术落地场景思考？</a:t>
            </a:r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572839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B869BC2-96C1-4B98-B026-34ADC3F30F61}"/>
              </a:ext>
            </a:extLst>
          </p:cNvPr>
          <p:cNvSpPr txBox="1"/>
          <p:nvPr/>
        </p:nvSpPr>
        <p:spPr>
          <a:xfrm>
            <a:off x="1531162" y="2721114"/>
            <a:ext cx="336211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000" b="1" spc="1000" dirty="0">
                <a:solidFill>
                  <a:srgbClr val="A4C63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="" xmlns:a16="http://schemas.microsoft.com/office/drawing/2014/main" id="{0E88EA10-AACA-4216-A6AA-E9B9D2317953}"/>
              </a:ext>
            </a:extLst>
          </p:cNvPr>
          <p:cNvSpPr txBox="1"/>
          <p:nvPr/>
        </p:nvSpPr>
        <p:spPr>
          <a:xfrm>
            <a:off x="1531162" y="3429000"/>
            <a:ext cx="3213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互联网软件一部预研组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="" xmlns:a16="http://schemas.microsoft.com/office/drawing/2014/main" id="{DB1E62AA-F845-4F8F-8B9D-70C94B8C8405}"/>
              </a:ext>
            </a:extLst>
          </p:cNvPr>
          <p:cNvSpPr/>
          <p:nvPr/>
        </p:nvSpPr>
        <p:spPr>
          <a:xfrm>
            <a:off x="1531162" y="2433621"/>
            <a:ext cx="5159665" cy="11819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="" xmlns:a16="http://schemas.microsoft.com/office/drawing/2014/main" id="{4FDD8EDF-73B3-4848-9D5A-AC23073A4E9C}"/>
              </a:ext>
            </a:extLst>
          </p:cNvPr>
          <p:cNvCxnSpPr>
            <a:cxnSpLocks/>
          </p:cNvCxnSpPr>
          <p:nvPr/>
        </p:nvCxnSpPr>
        <p:spPr>
          <a:xfrm>
            <a:off x="1531162" y="3959991"/>
            <a:ext cx="515966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1B46FE14-7303-4970-B22C-30ADD25FE5AA}"/>
              </a:ext>
            </a:extLst>
          </p:cNvPr>
          <p:cNvSpPr txBox="1"/>
          <p:nvPr/>
        </p:nvSpPr>
        <p:spPr>
          <a:xfrm>
            <a:off x="1531162" y="4147066"/>
            <a:ext cx="3943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2018/08</a:t>
            </a: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77665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588FEA5-1027-4030-889B-CA7A989D14C6}"/>
              </a:ext>
            </a:extLst>
          </p:cNvPr>
          <p:cNvSpPr txBox="1"/>
          <p:nvPr/>
        </p:nvSpPr>
        <p:spPr>
          <a:xfrm>
            <a:off x="1073150" y="1495425"/>
            <a:ext cx="557075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判断项目是否适合使用区块链技术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F0DD9DA8-0C5D-4BF3-8C17-ECC0E8B5F6D1}"/>
              </a:ext>
            </a:extLst>
          </p:cNvPr>
          <p:cNvSpPr txBox="1"/>
          <p:nvPr/>
        </p:nvSpPr>
        <p:spPr>
          <a:xfrm>
            <a:off x="1073150" y="2444095"/>
            <a:ext cx="8032968" cy="33741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是否存在多方分享数据？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zh-CN" altLang="en-US" dirty="0"/>
              <a:t>一个完整可靠的共享记录系统会使每个业务关系的参与者受益。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是否存在多方更新数据？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zh-CN" altLang="en-US" dirty="0"/>
              <a:t>如果多个参与者能够记录和传播并发交易，有更高的数据准确性和及时性。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是否有验证和校验需求？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zh-CN" altLang="en-US" dirty="0"/>
              <a:t>在不完全可信环境下交易，防篡改能提高交易伙伴的交易吞吐量和可靠性。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中心机构是否可以移除？</a:t>
            </a:r>
            <a:endParaRPr lang="en-US" altLang="zh-CN" b="1" dirty="0"/>
          </a:p>
          <a:p>
            <a:pPr marL="285750" indent="-285750">
              <a:lnSpc>
                <a:spcPct val="150000"/>
              </a:lnSpc>
              <a:buFont typeface="等线" panose="02010600030101010101" pitchFamily="2" charset="-122"/>
              <a:buChar char="-"/>
            </a:pPr>
            <a:r>
              <a:rPr lang="zh-CN" altLang="en-US" dirty="0"/>
              <a:t>移除中心机构要有利于减少成本和交易复杂度。</a:t>
            </a:r>
          </a:p>
        </p:txBody>
      </p:sp>
    </p:spTree>
    <p:extLst>
      <p:ext uri="{BB962C8B-B14F-4D97-AF65-F5344CB8AC3E}">
        <p14:creationId xmlns:p14="http://schemas.microsoft.com/office/powerpoint/2010/main" val="1896835603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A588FEA5-1027-4030-889B-CA7A989D14C6}"/>
              </a:ext>
            </a:extLst>
          </p:cNvPr>
          <p:cNvSpPr txBox="1"/>
          <p:nvPr/>
        </p:nvSpPr>
        <p:spPr>
          <a:xfrm>
            <a:off x="1073150" y="1704975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区块链技术栈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="" xmlns:a16="http://schemas.microsoft.com/office/drawing/2014/main" id="{9F7069AE-7470-43FE-9A6A-80EA4D1400F5}"/>
              </a:ext>
            </a:extLst>
          </p:cNvPr>
          <p:cNvSpPr txBox="1"/>
          <p:nvPr/>
        </p:nvSpPr>
        <p:spPr>
          <a:xfrm>
            <a:off x="1073150" y="2586970"/>
            <a:ext cx="8061325" cy="33741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从技术角度区块链的构成主要有：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dirty="0"/>
              <a:t>存储</a:t>
            </a:r>
            <a:r>
              <a:rPr lang="en-US" altLang="zh-CN" dirty="0"/>
              <a:t>(</a:t>
            </a:r>
            <a:r>
              <a:rPr lang="zh-CN" altLang="en-US" dirty="0"/>
              <a:t>账本</a:t>
            </a:r>
            <a:r>
              <a:rPr lang="en-US" altLang="zh-CN" dirty="0"/>
              <a:t>+</a:t>
            </a:r>
            <a:r>
              <a:rPr lang="zh-CN" altLang="en-US" dirty="0"/>
              <a:t>区块链</a:t>
            </a:r>
            <a:r>
              <a:rPr lang="en-US" altLang="zh-CN" dirty="0"/>
              <a:t>)+</a:t>
            </a:r>
            <a:r>
              <a:rPr lang="zh-CN" altLang="en-US" dirty="0"/>
              <a:t>网络</a:t>
            </a:r>
            <a:r>
              <a:rPr lang="en-US" altLang="zh-CN" dirty="0"/>
              <a:t>(</a:t>
            </a:r>
            <a:r>
              <a:rPr lang="zh-CN" altLang="en-US" dirty="0"/>
              <a:t>点对点网络</a:t>
            </a:r>
            <a:r>
              <a:rPr lang="en-US" altLang="zh-CN" dirty="0"/>
              <a:t>)+</a:t>
            </a:r>
            <a:r>
              <a:rPr lang="zh-CN" altLang="en-US" dirty="0"/>
              <a:t>安全</a:t>
            </a:r>
            <a:r>
              <a:rPr lang="en-US" altLang="zh-CN" dirty="0"/>
              <a:t>(</a:t>
            </a:r>
            <a:r>
              <a:rPr lang="zh-CN" altLang="en-US" dirty="0"/>
              <a:t>密码学</a:t>
            </a:r>
            <a:r>
              <a:rPr lang="en-US" altLang="zh-CN" dirty="0"/>
              <a:t>)+</a:t>
            </a:r>
            <a:r>
              <a:rPr lang="zh-CN" altLang="en-US" dirty="0"/>
              <a:t>算法（共识机制</a:t>
            </a:r>
            <a:r>
              <a:rPr lang="en-US" altLang="zh-CN" dirty="0"/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b="1" dirty="0"/>
              <a:t>账本</a:t>
            </a:r>
            <a:r>
              <a:rPr lang="en-US" altLang="zh-CN" dirty="0"/>
              <a:t>		</a:t>
            </a:r>
            <a:r>
              <a:rPr lang="en-US" altLang="zh-CN" dirty="0" err="1"/>
              <a:t>LevelDB</a:t>
            </a:r>
            <a:r>
              <a:rPr lang="en-US" altLang="zh-CN" dirty="0"/>
              <a:t>/CouchDB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区块链</a:t>
            </a:r>
            <a:r>
              <a:rPr lang="en-US" altLang="zh-CN" dirty="0"/>
              <a:t>		Merkel Tree</a:t>
            </a:r>
            <a:r>
              <a:rPr lang="zh-CN" altLang="en-US" dirty="0"/>
              <a:t>及衍生树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b="1" dirty="0"/>
              <a:t>P2P</a:t>
            </a:r>
            <a:r>
              <a:rPr lang="zh-CN" altLang="en-US" b="1" dirty="0"/>
              <a:t>网络</a:t>
            </a:r>
            <a:r>
              <a:rPr lang="en-US" altLang="zh-CN" b="1" dirty="0"/>
              <a:t>	</a:t>
            </a:r>
            <a:r>
              <a:rPr lang="en-US" altLang="zh-CN" dirty="0"/>
              <a:t>	gossip/libp2p(DHT)</a:t>
            </a:r>
          </a:p>
          <a:p>
            <a:pPr>
              <a:lnSpc>
                <a:spcPct val="150000"/>
              </a:lnSpc>
            </a:pPr>
            <a:r>
              <a:rPr lang="zh-CN" altLang="en-US" b="1" dirty="0"/>
              <a:t>密码学</a:t>
            </a:r>
            <a:r>
              <a:rPr lang="en-US" altLang="zh-CN" b="1" dirty="0"/>
              <a:t>	</a:t>
            </a:r>
            <a:r>
              <a:rPr lang="en-US" altLang="zh-CN" dirty="0"/>
              <a:t>	Hash</a:t>
            </a:r>
            <a:r>
              <a:rPr lang="zh-CN" altLang="en-US" dirty="0"/>
              <a:t>算法、对称</a:t>
            </a:r>
            <a:r>
              <a:rPr lang="en-US" altLang="zh-CN" dirty="0"/>
              <a:t>/</a:t>
            </a:r>
            <a:r>
              <a:rPr lang="zh-CN" altLang="en-US" dirty="0"/>
              <a:t>非对称加密、数字签名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共识机制</a:t>
            </a:r>
            <a:r>
              <a:rPr lang="en-US" altLang="zh-CN" dirty="0"/>
              <a:t>	</a:t>
            </a:r>
            <a:r>
              <a:rPr lang="en-US" altLang="zh-CN" dirty="0" err="1"/>
              <a:t>PoX</a:t>
            </a:r>
            <a:r>
              <a:rPr lang="en-US" altLang="zh-CN" dirty="0"/>
              <a:t>(</a:t>
            </a:r>
            <a:r>
              <a:rPr lang="en-US" altLang="zh-CN" dirty="0" err="1"/>
              <a:t>PoW,PoS,DPoS,PBFT</a:t>
            </a:r>
            <a:r>
              <a:rPr lang="zh-CN" altLang="en-US" dirty="0"/>
              <a:t>等</a:t>
            </a:r>
            <a:r>
              <a:rPr lang="en-US" altLang="zh-CN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27257016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graphicFrame>
        <p:nvGraphicFramePr>
          <p:cNvPr id="3" name="表格 2">
            <a:extLst>
              <a:ext uri="{FF2B5EF4-FFF2-40B4-BE49-F238E27FC236}">
                <a16:creationId xmlns="" xmlns:a16="http://schemas.microsoft.com/office/drawing/2014/main" id="{2A2266E4-88F5-4356-97A9-2DAEBCE304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4827355"/>
              </p:ext>
            </p:extLst>
          </p:nvPr>
        </p:nvGraphicFramePr>
        <p:xfrm>
          <a:off x="515936" y="1388110"/>
          <a:ext cx="11256962" cy="4848498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931864">
                  <a:extLst>
                    <a:ext uri="{9D8B030D-6E8A-4147-A177-3AD203B41FA5}">
                      <a16:colId xmlns="" xmlns:a16="http://schemas.microsoft.com/office/drawing/2014/main" val="1309888111"/>
                    </a:ext>
                  </a:extLst>
                </a:gridCol>
                <a:gridCol w="904875">
                  <a:extLst>
                    <a:ext uri="{9D8B030D-6E8A-4147-A177-3AD203B41FA5}">
                      <a16:colId xmlns="" xmlns:a16="http://schemas.microsoft.com/office/drawing/2014/main" val="3452650603"/>
                    </a:ext>
                  </a:extLst>
                </a:gridCol>
                <a:gridCol w="923925">
                  <a:extLst>
                    <a:ext uri="{9D8B030D-6E8A-4147-A177-3AD203B41FA5}">
                      <a16:colId xmlns="" xmlns:a16="http://schemas.microsoft.com/office/drawing/2014/main" val="3132521769"/>
                    </a:ext>
                  </a:extLst>
                </a:gridCol>
                <a:gridCol w="933450">
                  <a:extLst>
                    <a:ext uri="{9D8B030D-6E8A-4147-A177-3AD203B41FA5}">
                      <a16:colId xmlns="" xmlns:a16="http://schemas.microsoft.com/office/drawing/2014/main" val="2792298541"/>
                    </a:ext>
                  </a:extLst>
                </a:gridCol>
                <a:gridCol w="923925">
                  <a:extLst>
                    <a:ext uri="{9D8B030D-6E8A-4147-A177-3AD203B41FA5}">
                      <a16:colId xmlns="" xmlns:a16="http://schemas.microsoft.com/office/drawing/2014/main" val="483092448"/>
                    </a:ext>
                  </a:extLst>
                </a:gridCol>
                <a:gridCol w="1010441">
                  <a:extLst>
                    <a:ext uri="{9D8B030D-6E8A-4147-A177-3AD203B41FA5}">
                      <a16:colId xmlns="" xmlns:a16="http://schemas.microsoft.com/office/drawing/2014/main" val="1871163749"/>
                    </a:ext>
                  </a:extLst>
                </a:gridCol>
                <a:gridCol w="1837534">
                  <a:extLst>
                    <a:ext uri="{9D8B030D-6E8A-4147-A177-3AD203B41FA5}">
                      <a16:colId xmlns="" xmlns:a16="http://schemas.microsoft.com/office/drawing/2014/main" val="100514810"/>
                    </a:ext>
                  </a:extLst>
                </a:gridCol>
                <a:gridCol w="1003300">
                  <a:extLst>
                    <a:ext uri="{9D8B030D-6E8A-4147-A177-3AD203B41FA5}">
                      <a16:colId xmlns="" xmlns:a16="http://schemas.microsoft.com/office/drawing/2014/main" val="876322407"/>
                    </a:ext>
                  </a:extLst>
                </a:gridCol>
                <a:gridCol w="736600">
                  <a:extLst>
                    <a:ext uri="{9D8B030D-6E8A-4147-A177-3AD203B41FA5}">
                      <a16:colId xmlns="" xmlns:a16="http://schemas.microsoft.com/office/drawing/2014/main" val="179688816"/>
                    </a:ext>
                  </a:extLst>
                </a:gridCol>
                <a:gridCol w="749300">
                  <a:extLst>
                    <a:ext uri="{9D8B030D-6E8A-4147-A177-3AD203B41FA5}">
                      <a16:colId xmlns="" xmlns:a16="http://schemas.microsoft.com/office/drawing/2014/main" val="3358084020"/>
                    </a:ext>
                  </a:extLst>
                </a:gridCol>
                <a:gridCol w="730250">
                  <a:extLst>
                    <a:ext uri="{9D8B030D-6E8A-4147-A177-3AD203B41FA5}">
                      <a16:colId xmlns="" xmlns:a16="http://schemas.microsoft.com/office/drawing/2014/main" val="2596270627"/>
                    </a:ext>
                  </a:extLst>
                </a:gridCol>
                <a:gridCol w="571498">
                  <a:extLst>
                    <a:ext uri="{9D8B030D-6E8A-4147-A177-3AD203B41FA5}">
                      <a16:colId xmlns="" xmlns:a16="http://schemas.microsoft.com/office/drawing/2014/main" val="2557489229"/>
                    </a:ext>
                  </a:extLst>
                </a:gridCol>
              </a:tblGrid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名称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共识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开发语言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智能合约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存储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延迟</a:t>
                      </a:r>
                      <a:r>
                        <a:rPr lang="en-US" altLang="zh-CN" sz="1400" dirty="0"/>
                        <a:t>/TPS</a:t>
                      </a:r>
                      <a:endParaRPr lang="zh-CN" altLang="en-US" sz="1400" dirty="0"/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适用场景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类型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扩展性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成熟度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通用性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性能</a:t>
                      </a:r>
                    </a:p>
                  </a:txBody>
                  <a:tcPr anchor="ctr">
                    <a:solidFill>
                      <a:srgbClr val="3D3D36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24506101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Fabric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Kafka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Docker/</a:t>
                      </a:r>
                    </a:p>
                    <a:p>
                      <a:pPr algn="ctr"/>
                      <a:r>
                        <a:rPr lang="en-US" altLang="zh-CN" sz="1400" dirty="0"/>
                        <a:t>Go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LevelDB</a:t>
                      </a:r>
                      <a:r>
                        <a:rPr lang="en-US" altLang="zh-CN" sz="1400" dirty="0"/>
                        <a:t>/</a:t>
                      </a:r>
                    </a:p>
                    <a:p>
                      <a:pPr algn="ctr"/>
                      <a:r>
                        <a:rPr lang="en-US" altLang="zh-CN" sz="1400" dirty="0"/>
                        <a:t>CouchDB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3sec/200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 dirty="0"/>
                        <a:t>数据共享、溯源、</a:t>
                      </a:r>
                      <a:endParaRPr lang="en-US" altLang="zh-CN" sz="1200" dirty="0"/>
                    </a:p>
                    <a:p>
                      <a:pPr algn="ctr"/>
                      <a:r>
                        <a:rPr lang="zh-CN" altLang="en-US" sz="1200" dirty="0"/>
                        <a:t>防篡改、数字资产交易</a:t>
                      </a:r>
                      <a:endParaRPr lang="en-US" altLang="zh-CN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联盟链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779520278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Corda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非常规</a:t>
                      </a:r>
                      <a:endParaRPr lang="en-US" altLang="zh-CN" sz="1400" dirty="0"/>
                    </a:p>
                    <a:p>
                      <a:pPr algn="ctr"/>
                      <a:r>
                        <a:rPr lang="zh-CN" altLang="en-US" sz="1400" dirty="0"/>
                        <a:t>多种共识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Kotlin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JVM/</a:t>
                      </a:r>
                    </a:p>
                    <a:p>
                      <a:pPr algn="ctr"/>
                      <a:r>
                        <a:rPr lang="en-US" altLang="zh-CN" sz="1400" dirty="0"/>
                        <a:t>Kotlin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H2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非全局账本，无法量化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汇兑、供应链金融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联盟链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42877932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Ripple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Quorum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C++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RocksDB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10sec/1k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汇兑、数字资产交易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公有链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686159343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Ethereum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PoW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Go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EVM/</a:t>
                      </a:r>
                    </a:p>
                    <a:p>
                      <a:pPr algn="ctr"/>
                      <a:r>
                        <a:rPr lang="en-US" altLang="zh-CN" sz="1400" dirty="0"/>
                        <a:t>Solidity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LevelDB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15sec/10+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去中心化应用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公有链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495674671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Bitshares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DPoS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C++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LevelDB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15sec/1M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数字资产交易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公有链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中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357525378"/>
                  </a:ext>
                </a:extLst>
              </a:tr>
              <a:tr h="68616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Bitcoin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PoW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C++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No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/>
                        <a:t>LevelDB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10min/7</a:t>
                      </a:r>
                      <a:endParaRPr lang="zh-CN" altLang="en-US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去中心化点对点支付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dirty="0"/>
                        <a:t>公有链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b="1" dirty="0"/>
                        <a:t>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653675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232297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5" name="文本框 4"/>
          <p:cNvSpPr txBox="1"/>
          <p:nvPr/>
        </p:nvSpPr>
        <p:spPr>
          <a:xfrm>
            <a:off x="1073150" y="2742257"/>
            <a:ext cx="3070071" cy="29586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阿里云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京东区块链防伪追溯平台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网易星球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公信宝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小米</a:t>
            </a:r>
            <a:r>
              <a:rPr lang="en-US" altLang="zh-CN" dirty="0">
                <a:latin typeface="等线" panose="02010600030101010101" pitchFamily="2" charset="-122"/>
                <a:ea typeface="等线" panose="02010600030101010101" pitchFamily="2" charset="-122"/>
              </a:rPr>
              <a:t>WIFI</a:t>
            </a: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链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手机硬件共享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dirty="0">
                <a:latin typeface="等线" panose="02010600030101010101" pitchFamily="2" charset="-122"/>
                <a:ea typeface="等线" panose="02010600030101010101" pitchFamily="2" charset="-122"/>
              </a:rPr>
              <a:t>小米数据链</a:t>
            </a:r>
            <a:endParaRPr lang="en-US" altLang="zh-CN" dirty="0"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9F36884B-815F-4FB5-86B6-01C6F2882596}"/>
              </a:ext>
            </a:extLst>
          </p:cNvPr>
          <p:cNvSpPr txBox="1"/>
          <p:nvPr/>
        </p:nvSpPr>
        <p:spPr>
          <a:xfrm>
            <a:off x="1073150" y="1838325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落地应用</a:t>
            </a:r>
          </a:p>
        </p:txBody>
      </p:sp>
    </p:spTree>
    <p:extLst>
      <p:ext uri="{BB962C8B-B14F-4D97-AF65-F5344CB8AC3E}">
        <p14:creationId xmlns:p14="http://schemas.microsoft.com/office/powerpoint/2010/main" val="48153318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19B3DA9-A855-41B0-AA94-4AD1BAE5C803}"/>
              </a:ext>
            </a:extLst>
          </p:cNvPr>
          <p:cNvSpPr/>
          <p:nvPr/>
        </p:nvSpPr>
        <p:spPr>
          <a:xfrm>
            <a:off x="1073150" y="2694712"/>
            <a:ext cx="6937375" cy="2231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/>
              <a:t>基于区块链建立的可信任全领域数据交换价值网络；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采用</a:t>
            </a:r>
            <a:r>
              <a:rPr lang="en-US" altLang="zh-CN" dirty="0">
                <a:latin typeface="+mn-ea"/>
              </a:rPr>
              <a:t>DPOS</a:t>
            </a:r>
            <a:r>
              <a:rPr lang="zh-CN" altLang="en-US" dirty="0">
                <a:latin typeface="+mn-ea"/>
              </a:rPr>
              <a:t>共识机制，</a:t>
            </a:r>
            <a:r>
              <a:rPr lang="zh-CN" altLang="en-US" dirty="0"/>
              <a:t>拥有每秒高达</a:t>
            </a:r>
            <a:r>
              <a:rPr lang="en-US" altLang="zh-CN" dirty="0"/>
              <a:t>10</a:t>
            </a:r>
            <a:r>
              <a:rPr lang="zh-CN" altLang="en-US" dirty="0"/>
              <a:t>万笔交易的处理能力；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可以动态修改系统参数，调整区块大小；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可扩展性强，支持横向扩展。</a:t>
            </a:r>
            <a:endParaRPr lang="en-US" altLang="zh-CN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E881CEA-4B9A-4AB2-AB8C-5D6B2764E0B4}"/>
              </a:ext>
            </a:extLst>
          </p:cNvPr>
          <p:cNvSpPr txBox="1"/>
          <p:nvPr/>
        </p:nvSpPr>
        <p:spPr>
          <a:xfrm>
            <a:off x="1073150" y="1838325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公信链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91126592-CE66-44F3-B578-FC06BE233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10525" y="1921593"/>
            <a:ext cx="3130092" cy="1003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310830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grpSp>
        <p:nvGrpSpPr>
          <p:cNvPr id="27" name="组合 26">
            <a:extLst>
              <a:ext uri="{FF2B5EF4-FFF2-40B4-BE49-F238E27FC236}">
                <a16:creationId xmlns="" xmlns:a16="http://schemas.microsoft.com/office/drawing/2014/main" id="{D3250E91-047B-4760-AA12-97230AB6D186}"/>
              </a:ext>
            </a:extLst>
          </p:cNvPr>
          <p:cNvGrpSpPr/>
          <p:nvPr/>
        </p:nvGrpSpPr>
        <p:grpSpPr>
          <a:xfrm>
            <a:off x="1742021" y="1553800"/>
            <a:ext cx="8084296" cy="2888704"/>
            <a:chOff x="2094446" y="1420450"/>
            <a:chExt cx="8084296" cy="2888704"/>
          </a:xfrm>
        </p:grpSpPr>
        <p:sp>
          <p:nvSpPr>
            <p:cNvPr id="5" name="圆角矩形 4"/>
            <p:cNvSpPr/>
            <p:nvPr/>
          </p:nvSpPr>
          <p:spPr>
            <a:xfrm>
              <a:off x="2094446" y="2648777"/>
              <a:ext cx="1296144" cy="43204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</a:rPr>
                <a:t>公信链</a:t>
              </a:r>
            </a:p>
          </p:txBody>
        </p:sp>
        <p:grpSp>
          <p:nvGrpSpPr>
            <p:cNvPr id="24" name="组合 23">
              <a:extLst>
                <a:ext uri="{FF2B5EF4-FFF2-40B4-BE49-F238E27FC236}">
                  <a16:creationId xmlns="" xmlns:a16="http://schemas.microsoft.com/office/drawing/2014/main" id="{4677A491-8101-48E4-9FA7-8B338822B877}"/>
                </a:ext>
              </a:extLst>
            </p:cNvPr>
            <p:cNvGrpSpPr/>
            <p:nvPr/>
          </p:nvGrpSpPr>
          <p:grpSpPr>
            <a:xfrm>
              <a:off x="5123893" y="1829892"/>
              <a:ext cx="1296145" cy="2069819"/>
              <a:chOff x="4101107" y="2245882"/>
              <a:chExt cx="1296145" cy="2069819"/>
            </a:xfrm>
          </p:grpSpPr>
          <p:sp>
            <p:nvSpPr>
              <p:cNvPr id="6" name="圆角矩形 5"/>
              <p:cNvSpPr/>
              <p:nvPr/>
            </p:nvSpPr>
            <p:spPr>
              <a:xfrm>
                <a:off x="4101108" y="2245882"/>
                <a:ext cx="1296144" cy="4320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面向个人</a:t>
                </a:r>
              </a:p>
            </p:txBody>
          </p:sp>
          <p:sp>
            <p:nvSpPr>
              <p:cNvPr id="7" name="圆角矩形 6"/>
              <p:cNvSpPr/>
              <p:nvPr/>
            </p:nvSpPr>
            <p:spPr>
              <a:xfrm>
                <a:off x="4101107" y="3883653"/>
                <a:ext cx="1273531" cy="432048"/>
              </a:xfrm>
              <a:prstGeom prst="round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>
                    <a:solidFill>
                      <a:schemeClr val="tx1"/>
                    </a:solidFill>
                  </a:rPr>
                  <a:t>面向企业</a:t>
                </a: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="" xmlns:a16="http://schemas.microsoft.com/office/drawing/2014/main" id="{7056F023-B4D1-4EBE-BD5C-ED24AED5B1ED}"/>
                </a:ext>
              </a:extLst>
            </p:cNvPr>
            <p:cNvGrpSpPr/>
            <p:nvPr/>
          </p:nvGrpSpPr>
          <p:grpSpPr>
            <a:xfrm>
              <a:off x="8153340" y="1420450"/>
              <a:ext cx="2025402" cy="2888704"/>
              <a:chOff x="6198902" y="1420450"/>
              <a:chExt cx="2025402" cy="2888704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="" xmlns:a16="http://schemas.microsoft.com/office/drawing/2014/main" id="{C1FA8883-9AA3-4723-BAAB-D7A18A2DD8F7}"/>
                  </a:ext>
                </a:extLst>
              </p:cNvPr>
              <p:cNvGrpSpPr/>
              <p:nvPr/>
            </p:nvGrpSpPr>
            <p:grpSpPr>
              <a:xfrm>
                <a:off x="6198902" y="1420450"/>
                <a:ext cx="2025402" cy="1250933"/>
                <a:chOff x="6261348" y="1836440"/>
                <a:chExt cx="2025402" cy="1250933"/>
              </a:xfrm>
            </p:grpSpPr>
            <p:sp>
              <p:nvSpPr>
                <p:cNvPr id="8" name="圆角矩形 7"/>
                <p:cNvSpPr/>
                <p:nvPr/>
              </p:nvSpPr>
              <p:spPr>
                <a:xfrm>
                  <a:off x="6261348" y="1836440"/>
                  <a:ext cx="2025402" cy="43204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钱包</a:t>
                  </a:r>
                </a:p>
              </p:txBody>
            </p:sp>
            <p:sp>
              <p:nvSpPr>
                <p:cNvPr id="9" name="圆角矩形 8"/>
                <p:cNvSpPr/>
                <p:nvPr/>
              </p:nvSpPr>
              <p:spPr>
                <a:xfrm>
                  <a:off x="6261348" y="2655325"/>
                  <a:ext cx="2025402" cy="43204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布洛克城</a:t>
                  </a:r>
                </a:p>
              </p:txBody>
            </p:sp>
          </p:grpSp>
          <p:grpSp>
            <p:nvGrpSpPr>
              <p:cNvPr id="22" name="组合 21">
                <a:extLst>
                  <a:ext uri="{FF2B5EF4-FFF2-40B4-BE49-F238E27FC236}">
                    <a16:creationId xmlns="" xmlns:a16="http://schemas.microsoft.com/office/drawing/2014/main" id="{7011C9A6-8CB0-4A95-A9FB-AB90F765E319}"/>
                  </a:ext>
                </a:extLst>
              </p:cNvPr>
              <p:cNvGrpSpPr/>
              <p:nvPr/>
            </p:nvGrpSpPr>
            <p:grpSpPr>
              <a:xfrm>
                <a:off x="6198902" y="3058220"/>
                <a:ext cx="2025402" cy="1250934"/>
                <a:chOff x="6261348" y="3474210"/>
                <a:chExt cx="2025402" cy="1250934"/>
              </a:xfrm>
            </p:grpSpPr>
            <p:sp>
              <p:nvSpPr>
                <p:cNvPr id="10" name="圆角矩形 9"/>
                <p:cNvSpPr/>
                <p:nvPr/>
              </p:nvSpPr>
              <p:spPr>
                <a:xfrm>
                  <a:off x="6261348" y="3474210"/>
                  <a:ext cx="2025402" cy="43204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dirty="0">
                      <a:solidFill>
                        <a:schemeClr val="tx1"/>
                      </a:solidFill>
                    </a:rPr>
                    <a:t>数据交易所</a:t>
                  </a:r>
                </a:p>
              </p:txBody>
            </p:sp>
            <p:sp>
              <p:nvSpPr>
                <p:cNvPr id="11" name="圆角矩形 10"/>
                <p:cNvSpPr/>
                <p:nvPr/>
              </p:nvSpPr>
              <p:spPr>
                <a:xfrm>
                  <a:off x="6261348" y="4293096"/>
                  <a:ext cx="2025402" cy="432048"/>
                </a:xfrm>
                <a:prstGeom prst="roundRect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dirty="0" err="1">
                      <a:solidFill>
                        <a:schemeClr val="tx1"/>
                      </a:solidFill>
                    </a:rPr>
                    <a:t>Dapp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(to</a:t>
                  </a:r>
                  <a:r>
                    <a:rPr lang="zh-CN" altLang="en-US" dirty="0">
                      <a:solidFill>
                        <a:schemeClr val="tx1"/>
                      </a:solidFill>
                    </a:rPr>
                    <a:t>企业</a:t>
                  </a:r>
                  <a:r>
                    <a:rPr lang="en-US" altLang="zh-CN" dirty="0">
                      <a:solidFill>
                        <a:schemeClr val="tx1"/>
                      </a:solidFill>
                    </a:rPr>
                    <a:t>)</a:t>
                  </a:r>
                  <a:endParaRPr lang="zh-CN" alt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p:cxnSp>
          <p:nvCxnSpPr>
            <p:cNvPr id="12" name="肘形连接符 11"/>
            <p:cNvCxnSpPr>
              <a:stCxn id="5" idx="3"/>
              <a:endCxn id="6" idx="1"/>
            </p:cNvCxnSpPr>
            <p:nvPr/>
          </p:nvCxnSpPr>
          <p:spPr>
            <a:xfrm flipV="1">
              <a:off x="3390590" y="2045916"/>
              <a:ext cx="1733304" cy="818885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肘形连接符 12"/>
            <p:cNvCxnSpPr>
              <a:stCxn id="5" idx="3"/>
              <a:endCxn id="7" idx="1"/>
            </p:cNvCxnSpPr>
            <p:nvPr/>
          </p:nvCxnSpPr>
          <p:spPr>
            <a:xfrm>
              <a:off x="3390590" y="2864801"/>
              <a:ext cx="1733303" cy="818886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肘形连接符 13"/>
            <p:cNvCxnSpPr>
              <a:cxnSpLocks/>
              <a:stCxn id="6" idx="3"/>
              <a:endCxn id="8" idx="1"/>
            </p:cNvCxnSpPr>
            <p:nvPr/>
          </p:nvCxnSpPr>
          <p:spPr>
            <a:xfrm flipV="1">
              <a:off x="6420038" y="1636474"/>
              <a:ext cx="1733302" cy="409442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肘形连接符 14"/>
            <p:cNvCxnSpPr>
              <a:cxnSpLocks/>
              <a:stCxn id="6" idx="3"/>
              <a:endCxn id="9" idx="1"/>
            </p:cNvCxnSpPr>
            <p:nvPr/>
          </p:nvCxnSpPr>
          <p:spPr>
            <a:xfrm>
              <a:off x="6420038" y="2045916"/>
              <a:ext cx="1733302" cy="409443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肘形连接符 15"/>
            <p:cNvCxnSpPr>
              <a:cxnSpLocks/>
              <a:stCxn id="7" idx="3"/>
              <a:endCxn id="10" idx="1"/>
            </p:cNvCxnSpPr>
            <p:nvPr/>
          </p:nvCxnSpPr>
          <p:spPr>
            <a:xfrm flipV="1">
              <a:off x="6397424" y="3274244"/>
              <a:ext cx="1755916" cy="409443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肘形连接符 16"/>
            <p:cNvCxnSpPr>
              <a:cxnSpLocks/>
              <a:stCxn id="7" idx="3"/>
              <a:endCxn id="11" idx="1"/>
            </p:cNvCxnSpPr>
            <p:nvPr/>
          </p:nvCxnSpPr>
          <p:spPr>
            <a:xfrm>
              <a:off x="6397424" y="3683687"/>
              <a:ext cx="1755916" cy="409443"/>
            </a:xfrm>
            <a:prstGeom prst="bentConnector3">
              <a:avLst/>
            </a:prstGeom>
            <a:ln>
              <a:solidFill>
                <a:srgbClr val="2B2B2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矩形 18"/>
          <p:cNvSpPr/>
          <p:nvPr/>
        </p:nvSpPr>
        <p:spPr>
          <a:xfrm>
            <a:off x="1073149" y="4798042"/>
            <a:ext cx="1025207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dirty="0"/>
              <a:t>个人：公信链在面向个人存在钱包和</a:t>
            </a:r>
            <a:r>
              <a:rPr lang="en-US" altLang="zh-CN" sz="1600" dirty="0" err="1"/>
              <a:t>Dapp</a:t>
            </a:r>
            <a:r>
              <a:rPr lang="zh-CN" altLang="en-US" sz="1600" dirty="0"/>
              <a:t>，钱包是用来管理公信链上的资产；布洛克城</a:t>
            </a:r>
            <a:r>
              <a:rPr lang="en-US" altLang="zh-CN" sz="1600" dirty="0"/>
              <a:t>app</a:t>
            </a:r>
            <a:r>
              <a:rPr lang="zh-CN" altLang="en-US" sz="1600" dirty="0"/>
              <a:t>是一个移动端应用，类似于网易星球和星际家园，用于解决个人数据管理和共享问题。</a:t>
            </a:r>
            <a:endParaRPr lang="en-US" altLang="zh-CN" sz="1600" dirty="0"/>
          </a:p>
          <a:p>
            <a:endParaRPr lang="zh-CN" altLang="en-US" sz="1600" dirty="0"/>
          </a:p>
          <a:p>
            <a:r>
              <a:rPr lang="zh-CN" altLang="en-US" sz="1600" dirty="0"/>
              <a:t>企业：公信链上存在一个去中心化的数据交易所，该交易所面向各行业的公司，以去中心化思维解决各个行业的数据安全交换等问题。</a:t>
            </a:r>
          </a:p>
        </p:txBody>
      </p:sp>
    </p:spTree>
    <p:extLst>
      <p:ext uri="{BB962C8B-B14F-4D97-AF65-F5344CB8AC3E}">
        <p14:creationId xmlns:p14="http://schemas.microsoft.com/office/powerpoint/2010/main" val="2565361357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="" xmlns:a16="http://schemas.microsoft.com/office/drawing/2014/main" id="{E2191AF7-2D61-480D-B78D-2B2B8966062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技术预研</a:t>
            </a:r>
            <a:endParaRPr lang="en-US" altLang="zh-CN" dirty="0"/>
          </a:p>
        </p:txBody>
      </p:sp>
      <p:sp>
        <p:nvSpPr>
          <p:cNvPr id="3" name="矩形 2">
            <a:extLst>
              <a:ext uri="{FF2B5EF4-FFF2-40B4-BE49-F238E27FC236}">
                <a16:creationId xmlns="" xmlns:a16="http://schemas.microsoft.com/office/drawing/2014/main" id="{819B3DA9-A855-41B0-AA94-4AD1BAE5C803}"/>
              </a:ext>
            </a:extLst>
          </p:cNvPr>
          <p:cNvSpPr/>
          <p:nvPr/>
        </p:nvSpPr>
        <p:spPr>
          <a:xfrm>
            <a:off x="1073150" y="2694712"/>
            <a:ext cx="6937375" cy="27855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它是超级账本最活跃的子项目，是一条联盟链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支持多条链，每条链数据之间相互隔离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支持可插拔的架构，包括共识、权限管理、加解密、账本机制等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相较于公链，它更侧重安全，加入了身份证书管理。</a:t>
            </a:r>
            <a:endParaRPr lang="en-US" altLang="zh-CN" dirty="0">
              <a:latin typeface="+mn-ea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dirty="0">
                <a:latin typeface="+mn-ea"/>
              </a:rPr>
              <a:t>相较于公链，它的扩展性更高，各个节点可以水平扩展。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0E881CEA-4B9A-4AB2-AB8C-5D6B2764E0B4}"/>
              </a:ext>
            </a:extLst>
          </p:cNvPr>
          <p:cNvSpPr txBox="1"/>
          <p:nvPr/>
        </p:nvSpPr>
        <p:spPr>
          <a:xfrm>
            <a:off x="1073150" y="1838325"/>
            <a:ext cx="1305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Fabric</a:t>
            </a:r>
            <a:endParaRPr lang="zh-CN" altLang="en-US" sz="3200" b="1" dirty="0"/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E94B5CAC-64C8-4A3D-9000-FB3A43F6F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050" y="1760498"/>
            <a:ext cx="3952875" cy="1325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831862"/>
      </p:ext>
    </p:extLst>
  </p:cSld>
  <p:clrMapOvr>
    <a:masterClrMapping/>
  </p:clrMapOvr>
  <mc:AlternateContent xmlns:mc="http://schemas.openxmlformats.org/markup-compatibility/2006">
    <mc:Choice xmlns=""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>
        <a:ln>
          <a:solidFill>
            <a:srgbClr val="2B2B2B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空白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1340</Words>
  <Application>Microsoft Office PowerPoint</Application>
  <PresentationFormat>自定义</PresentationFormat>
  <Paragraphs>343</Paragraphs>
  <Slides>29</Slides>
  <Notes>29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31" baseType="lpstr">
      <vt:lpstr>Office 主题​​</vt:lpstr>
      <vt:lpstr>空白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翟微</dc:creator>
  <cp:lastModifiedBy>vivo</cp:lastModifiedBy>
  <cp:revision>76</cp:revision>
  <dcterms:created xsi:type="dcterms:W3CDTF">2018-02-25T11:05:46Z</dcterms:created>
  <dcterms:modified xsi:type="dcterms:W3CDTF">2018-09-01T09:56:20Z</dcterms:modified>
</cp:coreProperties>
</file>